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FFF"/>
    <a:srgbClr val="FF5353"/>
    <a:srgbClr val="AACBFC"/>
    <a:srgbClr val="A7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7" d="100"/>
          <a:sy n="127"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23FEA57E-7C1A-457B-A4CD-5DCEB057B502}" type="datetime1">
              <a:rPr lang="en-US" smtClean="0"/>
              <a:t>8/22/22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Sample Footer Text</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7531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89749-A4CD-447F-8298-2B7988C91CEA}" type="datetime1">
              <a:rPr lang="en-US" smtClean="0"/>
              <a:t>8/22/22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573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A0444D3-C0BA-4587-A56C-581AB9F841BE}" type="datetime1">
              <a:rPr lang="en-US" smtClean="0"/>
              <a:t>8/22/22</a:t>
            </a:fld>
            <a:endParaRPr lang="en-US"/>
          </a:p>
        </p:txBody>
      </p:sp>
      <p:sp>
        <p:nvSpPr>
          <p:cNvPr id="5" name="Footer Placeholder 4"/>
          <p:cNvSpPr>
            <a:spLocks noGrp="1"/>
          </p:cNvSpPr>
          <p:nvPr>
            <p:ph type="ftr" sz="quarter" idx="11"/>
          </p:nvPr>
        </p:nvSpPr>
        <p:spPr>
          <a:xfrm>
            <a:off x="804672" y="6227064"/>
            <a:ext cx="10588752" cy="320040"/>
          </a:xfrm>
        </p:spPr>
        <p:txBody>
          <a:bodyPr/>
          <a:lstStyle/>
          <a:p>
            <a:r>
              <a:rPr lang="en-US"/>
              <a:t>Sample Footer Text</a:t>
            </a:r>
          </a:p>
        </p:txBody>
      </p:sp>
      <p:sp>
        <p:nvSpPr>
          <p:cNvPr id="6" name="Slide Number Placeholder 5"/>
          <p:cNvSpPr>
            <a:spLocks noGrp="1"/>
          </p:cNvSpPr>
          <p:nvPr>
            <p:ph type="sldNum" sz="quarter" idx="12"/>
          </p:nvPr>
        </p:nvSpPr>
        <p:spPr>
          <a:xfrm>
            <a:off x="10469880" y="320040"/>
            <a:ext cx="914400" cy="320040"/>
          </a:xfrm>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4469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AF2CE-4F37-411C-A3EE-BBBE223265BF}" type="datetime1">
              <a:rPr lang="en-US" smtClean="0"/>
              <a:t>8/22/22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4494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C96083D4-708C-4BB5-B4FD-30CE9FA12FD5}" type="datetime1">
              <a:rPr lang="en-US" smtClean="0"/>
              <a:t>8/22/22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Sample Footer Text</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7270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D0D239B2-65BC-4C2A-A62B-3EABFE9590E4}" type="datetime1">
              <a:rPr lang="en-US" smtClean="0"/>
              <a:t>8/22/22</a:t>
            </a:fld>
            <a:endParaRPr lang="en-US"/>
          </a:p>
        </p:txBody>
      </p:sp>
      <p:sp>
        <p:nvSpPr>
          <p:cNvPr id="6" name="Footer Placeholder 5"/>
          <p:cNvSpPr>
            <a:spLocks noGrp="1"/>
          </p:cNvSpPr>
          <p:nvPr>
            <p:ph type="ftr" sz="quarter" idx="11"/>
          </p:nvPr>
        </p:nvSpPr>
        <p:spPr>
          <a:xfrm>
            <a:off x="804672" y="6227064"/>
            <a:ext cx="10588752" cy="320040"/>
          </a:xfrm>
        </p:spPr>
        <p:txBody>
          <a:bodyPr/>
          <a:lstStyle/>
          <a:p>
            <a:r>
              <a:rPr lang="en-US"/>
              <a:t>Sample Footer Text</a:t>
            </a:r>
          </a:p>
        </p:txBody>
      </p:sp>
      <p:sp>
        <p:nvSpPr>
          <p:cNvPr id="7" name="Slide Number Placeholder 6"/>
          <p:cNvSpPr>
            <a:spLocks noGrp="1"/>
          </p:cNvSpPr>
          <p:nvPr>
            <p:ph type="sldNum" sz="quarter" idx="12"/>
          </p:nvPr>
        </p:nvSpPr>
        <p:spPr>
          <a:xfrm>
            <a:off x="10469880" y="320040"/>
            <a:ext cx="914400" cy="320040"/>
          </a:xfrm>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8074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5E05F5A-E4A3-476F-A89E-C2B73F2431E4}" type="datetime1">
              <a:rPr lang="en-US" smtClean="0"/>
              <a:t>8/22/22</a:t>
            </a:fld>
            <a:endParaRPr lang="en-US"/>
          </a:p>
        </p:txBody>
      </p:sp>
      <p:sp>
        <p:nvSpPr>
          <p:cNvPr id="8" name="Footer Placeholder 7"/>
          <p:cNvSpPr>
            <a:spLocks noGrp="1"/>
          </p:cNvSpPr>
          <p:nvPr>
            <p:ph type="ftr" sz="quarter" idx="11"/>
          </p:nvPr>
        </p:nvSpPr>
        <p:spPr>
          <a:xfrm>
            <a:off x="804672" y="6227064"/>
            <a:ext cx="10588752" cy="320040"/>
          </a:xfrm>
        </p:spPr>
        <p:txBody>
          <a:bodyPr/>
          <a:lstStyle/>
          <a:p>
            <a:r>
              <a:rPr lang="en-US"/>
              <a:t>Sample Footer Text</a:t>
            </a:r>
          </a:p>
        </p:txBody>
      </p:sp>
      <p:sp>
        <p:nvSpPr>
          <p:cNvPr id="9" name="Slide Number Placeholder 8"/>
          <p:cNvSpPr>
            <a:spLocks noGrp="1"/>
          </p:cNvSpPr>
          <p:nvPr>
            <p:ph type="sldNum" sz="quarter" idx="12"/>
          </p:nvPr>
        </p:nvSpPr>
        <p:spPr>
          <a:xfrm>
            <a:off x="10469880" y="320040"/>
            <a:ext cx="914400" cy="320040"/>
          </a:xfrm>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5585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61515-4A26-4F31-9F61-5A10B1FABBFC}" type="datetime1">
              <a:rPr lang="en-US" smtClean="0"/>
              <a:t>8/22/22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0254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A75DC65-7D1F-4BAB-9695-F7E734143E14}" type="datetime1">
              <a:rPr lang="en-US" smtClean="0"/>
              <a:t>8/22/22</a:t>
            </a:fld>
            <a:endParaRPr lang="en-US"/>
          </a:p>
        </p:txBody>
      </p:sp>
      <p:sp>
        <p:nvSpPr>
          <p:cNvPr id="3" name="Footer Placeholder 2"/>
          <p:cNvSpPr>
            <a:spLocks noGrp="1"/>
          </p:cNvSpPr>
          <p:nvPr>
            <p:ph type="ftr" sz="quarter" idx="11"/>
          </p:nvPr>
        </p:nvSpPr>
        <p:spPr>
          <a:xfrm>
            <a:off x="804672" y="6227064"/>
            <a:ext cx="10588752" cy="320040"/>
          </a:xfrm>
        </p:spPr>
        <p:txBody>
          <a:bodyPr/>
          <a:lstStyle/>
          <a:p>
            <a:r>
              <a:rPr lang="en-US"/>
              <a:t>Sample Footer Text</a:t>
            </a:r>
          </a:p>
        </p:txBody>
      </p:sp>
      <p:sp>
        <p:nvSpPr>
          <p:cNvPr id="4" name="Slide Number Placeholder 3"/>
          <p:cNvSpPr>
            <a:spLocks noGrp="1"/>
          </p:cNvSpPr>
          <p:nvPr>
            <p:ph type="sldNum" sz="quarter" idx="12"/>
          </p:nvPr>
        </p:nvSpPr>
        <p:spPr>
          <a:xfrm>
            <a:off x="10469880" y="320040"/>
            <a:ext cx="914400" cy="320040"/>
          </a:xfrm>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6764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624077-BD55-4036-8E92-6558FDF3B653}" type="datetime1">
              <a:rPr lang="en-US" smtClean="0"/>
              <a:t>8/22/22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4944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804225F2-7107-4609-BCC2-77C63064A5E8}" type="datetime1">
              <a:rPr lang="en-US" smtClean="0"/>
              <a:t>8/22/22</a:t>
            </a:fld>
            <a:endParaRPr lang="en-US"/>
          </a:p>
        </p:txBody>
      </p:sp>
      <p:sp>
        <p:nvSpPr>
          <p:cNvPr id="6" name="Footer Placeholder 5"/>
          <p:cNvSpPr>
            <a:spLocks noGrp="1"/>
          </p:cNvSpPr>
          <p:nvPr>
            <p:ph type="ftr" sz="quarter" idx="11"/>
          </p:nvPr>
        </p:nvSpPr>
        <p:spPr>
          <a:xfrm>
            <a:off x="804672" y="6227064"/>
            <a:ext cx="5942203" cy="320040"/>
          </a:xfrm>
        </p:spPr>
        <p:txBody>
          <a:bodyPr/>
          <a:lstStyle/>
          <a:p>
            <a:r>
              <a:rPr lang="en-US"/>
              <a:t>Sample Footer Text</a:t>
            </a:r>
          </a:p>
        </p:txBody>
      </p:sp>
      <p:sp>
        <p:nvSpPr>
          <p:cNvPr id="7" name="Slide Number Placeholder 6"/>
          <p:cNvSpPr>
            <a:spLocks noGrp="1"/>
          </p:cNvSpPr>
          <p:nvPr>
            <p:ph type="sldNum" sz="quarter" idx="12"/>
          </p:nvPr>
        </p:nvSpPr>
        <p:spPr>
          <a:xfrm>
            <a:off x="5828377" y="320040"/>
            <a:ext cx="914400" cy="320040"/>
          </a:xfrm>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0886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3FE42E8-8B57-452D-A122-4DCE9AC771EF}" type="datetime1">
              <a:rPr lang="en-US" smtClean="0"/>
              <a:t>8/22/22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0967744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3partstudentloansolution.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fif"/></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9.xml"/><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2" Type="http://schemas.openxmlformats.org/officeDocument/2006/relationships/hyperlink" Target="https://a.co/g8LStp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studentloanhero.com/student-loan-debt-statistic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A golden retriever in a box">
            <a:extLst>
              <a:ext uri="{FF2B5EF4-FFF2-40B4-BE49-F238E27FC236}">
                <a16:creationId xmlns:a16="http://schemas.microsoft.com/office/drawing/2014/main" id="{D5233D1E-01CC-4582-83E0-7F608C847CD8}"/>
              </a:ext>
            </a:extLst>
          </p:cNvPr>
          <p:cNvPicPr>
            <a:picLocks noChangeAspect="1"/>
          </p:cNvPicPr>
          <p:nvPr/>
        </p:nvPicPr>
        <p:blipFill rotWithShape="1">
          <a:blip r:embed="rId2">
            <a:extLst>
              <a:ext uri="{28A0092B-C50C-407E-A947-70E740481C1C}">
                <a14:useLocalDpi xmlns:a14="http://schemas.microsoft.com/office/drawing/2010/main" val="0"/>
              </a:ext>
            </a:extLst>
          </a:blip>
          <a:srcRect t="12604" b="2810"/>
          <a:stretch/>
        </p:blipFill>
        <p:spPr>
          <a:xfrm>
            <a:off x="59834" y="57694"/>
            <a:ext cx="11318033" cy="6366384"/>
          </a:xfrm>
          <a:prstGeom prst="rect">
            <a:avLst/>
          </a:prstGeom>
        </p:spPr>
      </p:pic>
      <p:sp>
        <p:nvSpPr>
          <p:cNvPr id="2" name="Title 1">
            <a:extLst>
              <a:ext uri="{FF2B5EF4-FFF2-40B4-BE49-F238E27FC236}">
                <a16:creationId xmlns:a16="http://schemas.microsoft.com/office/drawing/2014/main" id="{821958B1-75A6-4905-A017-54F5BA4CEEB3}"/>
              </a:ext>
            </a:extLst>
          </p:cNvPr>
          <p:cNvSpPr>
            <a:spLocks noGrp="1"/>
          </p:cNvSpPr>
          <p:nvPr>
            <p:ph type="ctrTitle"/>
          </p:nvPr>
        </p:nvSpPr>
        <p:spPr>
          <a:xfrm>
            <a:off x="975820" y="433922"/>
            <a:ext cx="10476094" cy="786233"/>
          </a:xfrm>
          <a:solidFill>
            <a:schemeClr val="bg1"/>
          </a:solidFill>
        </p:spPr>
        <p:txBody>
          <a:bodyPr anchor="ctr">
            <a:noAutofit/>
          </a:bodyPr>
          <a:lstStyle/>
          <a:p>
            <a:pPr algn="l"/>
            <a:r>
              <a:rPr lang="en-US" sz="4000" dirty="0">
                <a:solidFill>
                  <a:schemeClr val="tx1"/>
                </a:solidFill>
                <a:latin typeface="Amasis MT Pro Medium" panose="020B0604020202020204" pitchFamily="18" charset="0"/>
              </a:rPr>
              <a:t>  IT’S TIME TO THINK OUTSIDE THE BOX!</a:t>
            </a:r>
          </a:p>
        </p:txBody>
      </p:sp>
      <p:sp>
        <p:nvSpPr>
          <p:cNvPr id="3" name="Subtitle 2">
            <a:extLst>
              <a:ext uri="{FF2B5EF4-FFF2-40B4-BE49-F238E27FC236}">
                <a16:creationId xmlns:a16="http://schemas.microsoft.com/office/drawing/2014/main" id="{DDF5DC7B-AB17-4650-8FAC-2B9794679195}"/>
              </a:ext>
            </a:extLst>
          </p:cNvPr>
          <p:cNvSpPr>
            <a:spLocks noGrp="1"/>
          </p:cNvSpPr>
          <p:nvPr>
            <p:ph type="subTitle" idx="1"/>
          </p:nvPr>
        </p:nvSpPr>
        <p:spPr>
          <a:xfrm>
            <a:off x="975820" y="2638387"/>
            <a:ext cx="3498772" cy="1581226"/>
          </a:xfrm>
        </p:spPr>
        <p:txBody>
          <a:bodyPr anchor="ctr">
            <a:normAutofit/>
          </a:bodyPr>
          <a:lstStyle/>
          <a:p>
            <a:pPr algn="l"/>
            <a:r>
              <a:rPr lang="en-US" sz="2800" b="1" i="0" dirty="0">
                <a:solidFill>
                  <a:schemeClr val="tx1"/>
                </a:solidFill>
                <a:latin typeface="Amasis MT Pro" panose="020B0604020202020204" pitchFamily="18" charset="0"/>
              </a:rPr>
              <a:t>Student Loan Debt</a:t>
            </a:r>
          </a:p>
          <a:p>
            <a:pPr marL="342900" indent="-342900" algn="l">
              <a:buFont typeface="Arial" panose="020B0604020202020204" pitchFamily="34" charset="0"/>
              <a:buChar char="•"/>
            </a:pPr>
            <a:r>
              <a:rPr lang="en-US" sz="1600" b="1" i="0" dirty="0">
                <a:solidFill>
                  <a:schemeClr val="tx1"/>
                </a:solidFill>
                <a:latin typeface="Amasis MT Pro" panose="020B0604020202020204" pitchFamily="18" charset="0"/>
              </a:rPr>
              <a:t>Marc Dann, Esq.</a:t>
            </a:r>
          </a:p>
          <a:p>
            <a:pPr marL="342900" indent="-342900" algn="l">
              <a:buFont typeface="Arial" panose="020B0604020202020204" pitchFamily="34" charset="0"/>
              <a:buChar char="•"/>
            </a:pPr>
            <a:r>
              <a:rPr lang="en-US" sz="1600" b="1" i="0" dirty="0">
                <a:solidFill>
                  <a:schemeClr val="tx1"/>
                </a:solidFill>
                <a:latin typeface="Amasis MT Pro" panose="020B0604020202020204" pitchFamily="18" charset="0"/>
              </a:rPr>
              <a:t>Kurt O’Keefe, Esq.</a:t>
            </a:r>
          </a:p>
        </p:txBody>
      </p:sp>
      <p:sp>
        <p:nvSpPr>
          <p:cNvPr id="6" name="TextBox 5">
            <a:extLst>
              <a:ext uri="{FF2B5EF4-FFF2-40B4-BE49-F238E27FC236}">
                <a16:creationId xmlns:a16="http://schemas.microsoft.com/office/drawing/2014/main" id="{3BC9B6AB-F9C6-564D-BC60-DBE16BA35AA3}"/>
              </a:ext>
            </a:extLst>
          </p:cNvPr>
          <p:cNvSpPr txBox="1"/>
          <p:nvPr/>
        </p:nvSpPr>
        <p:spPr>
          <a:xfrm>
            <a:off x="96223" y="5637845"/>
            <a:ext cx="4805677" cy="646331"/>
          </a:xfrm>
          <a:prstGeom prst="rect">
            <a:avLst/>
          </a:prstGeom>
          <a:noFill/>
        </p:spPr>
        <p:txBody>
          <a:bodyPr wrap="square" rtlCol="0">
            <a:spAutoFit/>
          </a:bodyPr>
          <a:lstStyle/>
          <a:p>
            <a:r>
              <a:rPr lang="en-US" dirty="0">
                <a:hlinkClick r:id="rId3"/>
              </a:rPr>
              <a:t>www.3partstudentloansolution.com</a:t>
            </a:r>
            <a:endParaRPr lang="en-US" dirty="0"/>
          </a:p>
          <a:p>
            <a:r>
              <a:rPr lang="en-US" dirty="0" err="1"/>
              <a:t>www.threepartstudentloansolution.com</a:t>
            </a:r>
            <a:endParaRPr lang="en-US" dirty="0"/>
          </a:p>
        </p:txBody>
      </p:sp>
    </p:spTree>
    <p:extLst>
      <p:ext uri="{BB962C8B-B14F-4D97-AF65-F5344CB8AC3E}">
        <p14:creationId xmlns:p14="http://schemas.microsoft.com/office/powerpoint/2010/main" val="306027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20B5-FE0A-4611-B003-EC5F0D39D6FB}"/>
              </a:ext>
            </a:extLst>
          </p:cNvPr>
          <p:cNvSpPr>
            <a:spLocks noGrp="1"/>
          </p:cNvSpPr>
          <p:nvPr>
            <p:ph type="title"/>
          </p:nvPr>
        </p:nvSpPr>
        <p:spPr>
          <a:xfrm>
            <a:off x="3344214" y="1991999"/>
            <a:ext cx="5490224" cy="1689390"/>
          </a:xfrm>
        </p:spPr>
        <p:txBody>
          <a:bodyPr anchor="t">
            <a:normAutofit fontScale="90000"/>
          </a:bodyPr>
          <a:lstStyle/>
          <a:p>
            <a:r>
              <a:rPr lang="en-US" sz="2800" dirty="0"/>
              <a:t>Bankruptcy laws included means testing with the 2005 changes</a:t>
            </a:r>
            <a:br>
              <a:rPr lang="en-US" sz="2800" dirty="0"/>
            </a:br>
            <a:br>
              <a:rPr lang="en-US" sz="2800" dirty="0"/>
            </a:br>
            <a:r>
              <a:rPr lang="en-US" sz="2800" dirty="0"/>
              <a:t>Those who can afford to pay will not be getting bankruptcy relief</a:t>
            </a:r>
          </a:p>
        </p:txBody>
      </p:sp>
      <p:sp>
        <p:nvSpPr>
          <p:cNvPr id="3" name="Text Placeholder 2">
            <a:extLst>
              <a:ext uri="{FF2B5EF4-FFF2-40B4-BE49-F238E27FC236}">
                <a16:creationId xmlns:a16="http://schemas.microsoft.com/office/drawing/2014/main" id="{AA19565F-6629-4904-B47A-A305B62B4675}"/>
              </a:ext>
            </a:extLst>
          </p:cNvPr>
          <p:cNvSpPr>
            <a:spLocks noGrp="1"/>
          </p:cNvSpPr>
          <p:nvPr>
            <p:ph type="body" idx="1"/>
          </p:nvPr>
        </p:nvSpPr>
        <p:spPr>
          <a:xfrm>
            <a:off x="3280083" y="4217437"/>
            <a:ext cx="5631834" cy="1041176"/>
          </a:xfrm>
        </p:spPr>
        <p:txBody>
          <a:bodyPr>
            <a:normAutofit fontScale="77500" lnSpcReduction="20000"/>
          </a:bodyPr>
          <a:lstStyle/>
          <a:p>
            <a:r>
              <a:rPr lang="en-US" b="1" dirty="0"/>
              <a:t>Senators Durbin and Cornyn introduced:</a:t>
            </a:r>
          </a:p>
          <a:p>
            <a:r>
              <a:rPr lang="en-US" dirty="0"/>
              <a:t>S-2598 makes government student loans dischargeable if more than ten years has passed, not counting forbearance periods, since the first repayment was due. </a:t>
            </a:r>
          </a:p>
        </p:txBody>
      </p:sp>
      <p:sp>
        <p:nvSpPr>
          <p:cNvPr id="4" name="TextBox 3">
            <a:extLst>
              <a:ext uri="{FF2B5EF4-FFF2-40B4-BE49-F238E27FC236}">
                <a16:creationId xmlns:a16="http://schemas.microsoft.com/office/drawing/2014/main" id="{14F16D63-4FB0-4CE3-B9A0-188E5D1E61D2}"/>
              </a:ext>
            </a:extLst>
          </p:cNvPr>
          <p:cNvSpPr txBox="1"/>
          <p:nvPr/>
        </p:nvSpPr>
        <p:spPr>
          <a:xfrm>
            <a:off x="4319262" y="1161002"/>
            <a:ext cx="3553473" cy="830997"/>
          </a:xfrm>
          <a:prstGeom prst="rect">
            <a:avLst/>
          </a:prstGeom>
          <a:noFill/>
        </p:spPr>
        <p:txBody>
          <a:bodyPr wrap="none" rtlCol="0">
            <a:spAutoFit/>
          </a:bodyPr>
          <a:lstStyle/>
          <a:p>
            <a:pPr algn="ctr"/>
            <a:r>
              <a:rPr lang="en-US" sz="2400" dirty="0"/>
              <a:t>THREE PART SOLUTION</a:t>
            </a:r>
          </a:p>
          <a:p>
            <a:pPr algn="ctr"/>
            <a:r>
              <a:rPr lang="en-US" sz="2400" dirty="0"/>
              <a:t>ONE</a:t>
            </a:r>
          </a:p>
        </p:txBody>
      </p:sp>
    </p:spTree>
    <p:extLst>
      <p:ext uri="{BB962C8B-B14F-4D97-AF65-F5344CB8AC3E}">
        <p14:creationId xmlns:p14="http://schemas.microsoft.com/office/powerpoint/2010/main" val="92345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BDBD-39FA-4826-860F-B5D2C64FDF49}"/>
              </a:ext>
            </a:extLst>
          </p:cNvPr>
          <p:cNvSpPr>
            <a:spLocks noGrp="1"/>
          </p:cNvSpPr>
          <p:nvPr>
            <p:ph type="title"/>
          </p:nvPr>
        </p:nvSpPr>
        <p:spPr/>
        <p:txBody>
          <a:bodyPr anchor="ctr">
            <a:normAutofit/>
          </a:bodyPr>
          <a:lstStyle/>
          <a:p>
            <a:r>
              <a:rPr lang="en-US" sz="3600" dirty="0"/>
              <a:t>FEDERAL GOVERNMENT EXITS THE STUDENT LOAN BUSINESS</a:t>
            </a:r>
          </a:p>
        </p:txBody>
      </p:sp>
      <p:sp>
        <p:nvSpPr>
          <p:cNvPr id="3" name="Text Placeholder 2">
            <a:extLst>
              <a:ext uri="{FF2B5EF4-FFF2-40B4-BE49-F238E27FC236}">
                <a16:creationId xmlns:a16="http://schemas.microsoft.com/office/drawing/2014/main" id="{C2FB771A-2D01-42D0-9964-514FDF958531}"/>
              </a:ext>
            </a:extLst>
          </p:cNvPr>
          <p:cNvSpPr>
            <a:spLocks noGrp="1"/>
          </p:cNvSpPr>
          <p:nvPr>
            <p:ph type="body" idx="1"/>
          </p:nvPr>
        </p:nvSpPr>
        <p:spPr/>
        <p:txBody>
          <a:bodyPr/>
          <a:lstStyle/>
          <a:p>
            <a:endParaRPr lang="en-US" dirty="0"/>
          </a:p>
          <a:p>
            <a:r>
              <a:rPr lang="en-US" sz="2400" dirty="0"/>
              <a:t>~ STOP THE BLEEDING ~</a:t>
            </a:r>
          </a:p>
        </p:txBody>
      </p:sp>
      <p:sp>
        <p:nvSpPr>
          <p:cNvPr id="4" name="TextBox 3">
            <a:extLst>
              <a:ext uri="{FF2B5EF4-FFF2-40B4-BE49-F238E27FC236}">
                <a16:creationId xmlns:a16="http://schemas.microsoft.com/office/drawing/2014/main" id="{4E7D2A55-1AE1-4DE3-9DAA-91A12F91EEDD}"/>
              </a:ext>
            </a:extLst>
          </p:cNvPr>
          <p:cNvSpPr txBox="1"/>
          <p:nvPr/>
        </p:nvSpPr>
        <p:spPr>
          <a:xfrm>
            <a:off x="4200022" y="1161002"/>
            <a:ext cx="3791955" cy="830997"/>
          </a:xfrm>
          <a:prstGeom prst="rect">
            <a:avLst/>
          </a:prstGeom>
          <a:noFill/>
        </p:spPr>
        <p:txBody>
          <a:bodyPr wrap="square" rtlCol="0">
            <a:spAutoFit/>
          </a:bodyPr>
          <a:lstStyle/>
          <a:p>
            <a:pPr algn="ctr"/>
            <a:r>
              <a:rPr lang="en-US" sz="2400" dirty="0"/>
              <a:t>THREE PART SOLUTION</a:t>
            </a:r>
          </a:p>
          <a:p>
            <a:pPr algn="ctr"/>
            <a:r>
              <a:rPr lang="en-US" sz="2400" dirty="0"/>
              <a:t>TWO</a:t>
            </a:r>
          </a:p>
        </p:txBody>
      </p:sp>
    </p:spTree>
    <p:extLst>
      <p:ext uri="{BB962C8B-B14F-4D97-AF65-F5344CB8AC3E}">
        <p14:creationId xmlns:p14="http://schemas.microsoft.com/office/powerpoint/2010/main" val="68831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E58C9-3DBF-4FAA-94BE-F8CD930C53D4}"/>
              </a:ext>
            </a:extLst>
          </p:cNvPr>
          <p:cNvSpPr>
            <a:spLocks noGrp="1"/>
          </p:cNvSpPr>
          <p:nvPr>
            <p:ph type="title"/>
          </p:nvPr>
        </p:nvSpPr>
        <p:spPr/>
        <p:txBody>
          <a:bodyPr>
            <a:normAutofit fontScale="90000"/>
          </a:bodyPr>
          <a:lstStyle/>
          <a:p>
            <a:pPr marL="0" marR="0">
              <a:spcBef>
                <a:spcPts val="0"/>
              </a:spcBef>
              <a:spcAft>
                <a:spcPts val="0"/>
              </a:spcAft>
            </a:pPr>
            <a:r>
              <a:rPr lang="en-US" sz="2400" kern="150" dirty="0">
                <a:effectLst/>
                <a:ea typeface="Times New Roman" panose="02020603050405020304" pitchFamily="18" charset="0"/>
              </a:rPr>
              <a:t>JANUARY 22, 2022 </a:t>
            </a:r>
            <a:br>
              <a:rPr lang="en-US" sz="2400" kern="150" dirty="0">
                <a:effectLst/>
                <a:ea typeface="Times New Roman" panose="02020603050405020304" pitchFamily="18" charset="0"/>
              </a:rPr>
            </a:br>
            <a:r>
              <a:rPr lang="en-US" sz="2400" kern="150" dirty="0">
                <a:effectLst/>
                <a:ea typeface="Times New Roman" panose="02020603050405020304" pitchFamily="18" charset="0"/>
              </a:rPr>
              <a:t>IS THE DATE THE PAUSE ENDS</a:t>
            </a:r>
            <a:br>
              <a:rPr lang="en-US" sz="2400" kern="150" dirty="0">
                <a:effectLst/>
                <a:ea typeface="Times New Roman" panose="02020603050405020304" pitchFamily="18" charset="0"/>
              </a:rPr>
            </a:br>
            <a:r>
              <a:rPr lang="en-US" sz="2400" kern="150" dirty="0">
                <a:effectLst/>
                <a:ea typeface="Times New Roman" panose="02020603050405020304" pitchFamily="18" charset="0"/>
              </a:rPr>
              <a:t>IT HAS BEEN REPEATEDLY EXTENDED AND THAT MAY HAPPEN AGAIN</a:t>
            </a:r>
            <a:br>
              <a:rPr lang="en-US" sz="2400" kern="150" dirty="0">
                <a:effectLst/>
                <a:ea typeface="Times New Roman" panose="02020603050405020304" pitchFamily="18" charset="0"/>
              </a:rPr>
            </a:br>
            <a:r>
              <a:rPr lang="en-US" sz="2400" kern="150" dirty="0">
                <a:effectLst/>
                <a:ea typeface="Times New Roman" panose="02020603050405020304" pitchFamily="18" charset="0"/>
              </a:rPr>
              <a:t>(NEW DEADLINE IS MAY 1)</a:t>
            </a:r>
            <a:br>
              <a:rPr lang="en-US" sz="2400" kern="150" dirty="0">
                <a:effectLst/>
                <a:ea typeface="Times New Roman" panose="02020603050405020304" pitchFamily="18" charset="0"/>
              </a:rPr>
            </a:br>
            <a:endParaRPr lang="en-US" sz="2400" dirty="0"/>
          </a:p>
        </p:txBody>
      </p:sp>
      <p:sp>
        <p:nvSpPr>
          <p:cNvPr id="5" name="Content Placeholder 4">
            <a:extLst>
              <a:ext uri="{FF2B5EF4-FFF2-40B4-BE49-F238E27FC236}">
                <a16:creationId xmlns:a16="http://schemas.microsoft.com/office/drawing/2014/main" id="{6638ABE6-89EA-4A33-8018-F074D5805BE1}"/>
              </a:ext>
            </a:extLst>
          </p:cNvPr>
          <p:cNvSpPr>
            <a:spLocks noGrp="1"/>
          </p:cNvSpPr>
          <p:nvPr>
            <p:ph idx="1"/>
          </p:nvPr>
        </p:nvSpPr>
        <p:spPr>
          <a:xfrm>
            <a:off x="5106184" y="400203"/>
            <a:ext cx="6281873" cy="3899443"/>
          </a:xfrm>
        </p:spPr>
        <p:txBody>
          <a:bodyPr/>
          <a:lstStyle/>
          <a:p>
            <a:pPr marL="0" marR="0" indent="0" fontAlgn="auto">
              <a:spcBef>
                <a:spcPts val="0"/>
              </a:spcBef>
              <a:spcAft>
                <a:spcPts val="0"/>
              </a:spcAft>
              <a:buNone/>
            </a:pPr>
            <a:r>
              <a:rPr lang="en-US" sz="1800" b="1" kern="0" dirty="0">
                <a:solidFill>
                  <a:srgbClr val="808000"/>
                </a:solidFill>
                <a:effectLst/>
                <a:latin typeface="Lato" panose="020B0604020202020204" pitchFamily="34" charset="0"/>
                <a:ea typeface="Times New Roman" panose="02020603050405020304" pitchFamily="18" charset="0"/>
                <a:cs typeface="Times New Roman" panose="02020603050405020304" pitchFamily="18" charset="0"/>
              </a:rPr>
              <a:t>“The heavily-redacted student loans memo that student loan borrowers have been awaiting since April was finally made public through a Freedom of Information Act request. The memo, which supposedly is about the president’s legal ability to cancel student loans unilaterally without further congressional authorization, was released along with dozens of other emails from the U.S. Department of Education. You won’t get much from the memo itself — the entire memo is redacted. However, the title — “The Secretary’s Legal Authority for Broad-Based Debt Cancellation” — remains. “ - Forbes</a:t>
            </a:r>
            <a:endParaRPr lang="en-US" sz="1800" kern="150" dirty="0">
              <a:effectLst/>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4BFE3F1-B8BD-49C8-A0D0-349AEEAAFAE0}"/>
              </a:ext>
            </a:extLst>
          </p:cNvPr>
          <p:cNvSpPr txBox="1"/>
          <p:nvPr/>
        </p:nvSpPr>
        <p:spPr>
          <a:xfrm>
            <a:off x="803943" y="1707502"/>
            <a:ext cx="3668353" cy="461665"/>
          </a:xfrm>
          <a:prstGeom prst="rect">
            <a:avLst/>
          </a:prstGeom>
          <a:noFill/>
        </p:spPr>
        <p:txBody>
          <a:bodyPr wrap="square" rtlCol="0">
            <a:spAutoFit/>
          </a:bodyPr>
          <a:lstStyle/>
          <a:p>
            <a:r>
              <a:rPr lang="en-US" sz="2400" dirty="0"/>
              <a:t>WHAT IS BIDEN’S PLAN?</a:t>
            </a:r>
          </a:p>
        </p:txBody>
      </p:sp>
      <p:pic>
        <p:nvPicPr>
          <p:cNvPr id="9" name="Picture 8" descr="Text&#10;&#10;Description automatically generated">
            <a:extLst>
              <a:ext uri="{FF2B5EF4-FFF2-40B4-BE49-F238E27FC236}">
                <a16:creationId xmlns:a16="http://schemas.microsoft.com/office/drawing/2014/main" id="{AC286DF0-4502-465C-AAC9-9DFC37B9E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629" y="5035458"/>
            <a:ext cx="2466514" cy="1531835"/>
          </a:xfrm>
          <a:prstGeom prst="rect">
            <a:avLst/>
          </a:prstGeom>
        </p:spPr>
      </p:pic>
    </p:spTree>
    <p:extLst>
      <p:ext uri="{BB962C8B-B14F-4D97-AF65-F5344CB8AC3E}">
        <p14:creationId xmlns:p14="http://schemas.microsoft.com/office/powerpoint/2010/main" val="362312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E36E0-3BFC-40F3-9C56-0BB8BDA3D513}"/>
              </a:ext>
            </a:extLst>
          </p:cNvPr>
          <p:cNvSpPr>
            <a:spLocks noGrp="1"/>
          </p:cNvSpPr>
          <p:nvPr>
            <p:ph type="ctrTitle"/>
          </p:nvPr>
        </p:nvSpPr>
        <p:spPr/>
        <p:txBody>
          <a:bodyPr anchor="t">
            <a:noAutofit/>
          </a:bodyPr>
          <a:lstStyle/>
          <a:p>
            <a:r>
              <a:rPr lang="en-US" sz="2400" dirty="0"/>
              <a:t>Sell the Federal  Government Student Load Portfolio</a:t>
            </a:r>
            <a:br>
              <a:rPr lang="en-US" sz="2400" dirty="0"/>
            </a:br>
            <a:br>
              <a:rPr lang="en-US" sz="2400" dirty="0"/>
            </a:br>
            <a:r>
              <a:rPr lang="en-US" sz="2400" dirty="0"/>
              <a:t>Bankruptcy Law Must Change First So That That Can Be Priced In On The Sale</a:t>
            </a:r>
            <a:br>
              <a:rPr lang="en-US" sz="2400" dirty="0"/>
            </a:br>
            <a:br>
              <a:rPr lang="en-US" sz="2400" dirty="0"/>
            </a:br>
            <a:r>
              <a:rPr lang="en-US" sz="2400" dirty="0"/>
              <a:t>This Actually Brings $ Into The Federal Government</a:t>
            </a:r>
            <a:br>
              <a:rPr lang="en-US" sz="2400" dirty="0"/>
            </a:br>
            <a:br>
              <a:rPr lang="en-US" sz="2400" dirty="0"/>
            </a:br>
            <a:r>
              <a:rPr lang="en-US" sz="2400" dirty="0"/>
              <a:t>The Loans Are On The Books As Assets</a:t>
            </a:r>
            <a:br>
              <a:rPr lang="en-US" sz="2400" dirty="0"/>
            </a:br>
            <a:br>
              <a:rPr lang="en-US" sz="2400" dirty="0"/>
            </a:br>
            <a:r>
              <a:rPr lang="en-US" sz="2400" dirty="0"/>
              <a:t>No Bank  Would Get Away With Listing This</a:t>
            </a:r>
            <a:br>
              <a:rPr lang="en-US" sz="2400" dirty="0"/>
            </a:br>
            <a:r>
              <a:rPr lang="en-US" sz="2400" dirty="0"/>
              <a:t> Portfolio As An Asset</a:t>
            </a:r>
          </a:p>
        </p:txBody>
      </p:sp>
      <p:sp>
        <p:nvSpPr>
          <p:cNvPr id="5" name="Subtitle 4">
            <a:extLst>
              <a:ext uri="{FF2B5EF4-FFF2-40B4-BE49-F238E27FC236}">
                <a16:creationId xmlns:a16="http://schemas.microsoft.com/office/drawing/2014/main" id="{3766AB3A-B938-4979-88CE-089784ADEC79}"/>
              </a:ext>
            </a:extLst>
          </p:cNvPr>
          <p:cNvSpPr>
            <a:spLocks noGrp="1"/>
          </p:cNvSpPr>
          <p:nvPr>
            <p:ph type="subTitle" idx="1"/>
          </p:nvPr>
        </p:nvSpPr>
        <p:spPr>
          <a:xfrm>
            <a:off x="1759237" y="5001208"/>
            <a:ext cx="8673427" cy="227645"/>
          </a:xfrm>
        </p:spPr>
        <p:txBody>
          <a:bodyPr>
            <a:normAutofit fontScale="77500" lnSpcReduction="20000"/>
          </a:bodyPr>
          <a:lstStyle/>
          <a:p>
            <a:r>
              <a:rPr lang="en-US" dirty="0"/>
              <a:t> </a:t>
            </a:r>
          </a:p>
        </p:txBody>
      </p:sp>
      <p:sp>
        <p:nvSpPr>
          <p:cNvPr id="6" name="TextBox 5">
            <a:extLst>
              <a:ext uri="{FF2B5EF4-FFF2-40B4-BE49-F238E27FC236}">
                <a16:creationId xmlns:a16="http://schemas.microsoft.com/office/drawing/2014/main" id="{6A5BEE5D-3732-4EC5-B357-6A26F22AA03A}"/>
              </a:ext>
            </a:extLst>
          </p:cNvPr>
          <p:cNvSpPr txBox="1"/>
          <p:nvPr/>
        </p:nvSpPr>
        <p:spPr>
          <a:xfrm>
            <a:off x="4136522" y="1162474"/>
            <a:ext cx="3918856" cy="830997"/>
          </a:xfrm>
          <a:prstGeom prst="rect">
            <a:avLst/>
          </a:prstGeom>
          <a:noFill/>
        </p:spPr>
        <p:txBody>
          <a:bodyPr wrap="square" rtlCol="0">
            <a:spAutoFit/>
          </a:bodyPr>
          <a:lstStyle/>
          <a:p>
            <a:pPr algn="ctr"/>
            <a:r>
              <a:rPr lang="en-US" sz="2400" dirty="0"/>
              <a:t>THREE PART SOLUTION</a:t>
            </a:r>
          </a:p>
          <a:p>
            <a:pPr algn="ctr"/>
            <a:r>
              <a:rPr lang="en-US" sz="2400" dirty="0"/>
              <a:t>THREE</a:t>
            </a:r>
          </a:p>
        </p:txBody>
      </p:sp>
    </p:spTree>
    <p:extLst>
      <p:ext uri="{BB962C8B-B14F-4D97-AF65-F5344CB8AC3E}">
        <p14:creationId xmlns:p14="http://schemas.microsoft.com/office/powerpoint/2010/main" val="292130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8E7C5-3537-4F7A-91DB-874738955D4A}"/>
              </a:ext>
            </a:extLst>
          </p:cNvPr>
          <p:cNvSpPr>
            <a:spLocks noGrp="1"/>
          </p:cNvSpPr>
          <p:nvPr>
            <p:ph type="ctrTitle"/>
          </p:nvPr>
        </p:nvSpPr>
        <p:spPr>
          <a:xfrm>
            <a:off x="1759236" y="2075504"/>
            <a:ext cx="8679915" cy="2449843"/>
          </a:xfrm>
        </p:spPr>
        <p:txBody>
          <a:bodyPr anchor="t">
            <a:normAutofit/>
          </a:bodyPr>
          <a:lstStyle/>
          <a:p>
            <a:br>
              <a:rPr lang="en-US" sz="2800" dirty="0"/>
            </a:br>
            <a:r>
              <a:rPr lang="en-US" sz="2800" dirty="0"/>
              <a:t>WHO IS BENEFITING?</a:t>
            </a:r>
            <a:br>
              <a:rPr lang="en-US" sz="2800" dirty="0"/>
            </a:br>
            <a:br>
              <a:rPr lang="en-US" sz="2800" dirty="0"/>
            </a:br>
            <a:br>
              <a:rPr lang="en-US" sz="2800" dirty="0"/>
            </a:br>
            <a:r>
              <a:rPr lang="en-US" sz="2800" dirty="0"/>
              <a:t>THE COLLEGES – ESPECIALLY ADMINISTRATORS</a:t>
            </a:r>
          </a:p>
        </p:txBody>
      </p:sp>
      <p:sp>
        <p:nvSpPr>
          <p:cNvPr id="5" name="Subtitle 4">
            <a:extLst>
              <a:ext uri="{FF2B5EF4-FFF2-40B4-BE49-F238E27FC236}">
                <a16:creationId xmlns:a16="http://schemas.microsoft.com/office/drawing/2014/main" id="{2ECB7CBD-A128-40E7-B7BB-8CB2919267A6}"/>
              </a:ext>
            </a:extLst>
          </p:cNvPr>
          <p:cNvSpPr>
            <a:spLocks noGrp="1"/>
          </p:cNvSpPr>
          <p:nvPr>
            <p:ph type="subTitle" idx="1"/>
          </p:nvPr>
        </p:nvSpPr>
        <p:spPr>
          <a:xfrm>
            <a:off x="1759237" y="5066522"/>
            <a:ext cx="8673427" cy="162331"/>
          </a:xfrm>
        </p:spPr>
        <p:txBody>
          <a:bodyPr>
            <a:normAutofit fontScale="47500" lnSpcReduction="20000"/>
          </a:bodyPr>
          <a:lstStyle/>
          <a:p>
            <a:r>
              <a:rPr lang="en-US" dirty="0"/>
              <a:t> </a:t>
            </a:r>
          </a:p>
        </p:txBody>
      </p:sp>
      <p:sp>
        <p:nvSpPr>
          <p:cNvPr id="6" name="TextBox 5">
            <a:extLst>
              <a:ext uri="{FF2B5EF4-FFF2-40B4-BE49-F238E27FC236}">
                <a16:creationId xmlns:a16="http://schemas.microsoft.com/office/drawing/2014/main" id="{E2F63ABB-A11E-4998-BDA9-0233EDEBE0D0}"/>
              </a:ext>
            </a:extLst>
          </p:cNvPr>
          <p:cNvSpPr txBox="1"/>
          <p:nvPr/>
        </p:nvSpPr>
        <p:spPr>
          <a:xfrm>
            <a:off x="4561064" y="1163249"/>
            <a:ext cx="3069771" cy="707886"/>
          </a:xfrm>
          <a:prstGeom prst="rect">
            <a:avLst/>
          </a:prstGeom>
          <a:noFill/>
        </p:spPr>
        <p:txBody>
          <a:bodyPr wrap="square" rtlCol="0">
            <a:spAutoFit/>
          </a:bodyPr>
          <a:lstStyle/>
          <a:p>
            <a:r>
              <a:rPr lang="en-US" sz="4000" dirty="0"/>
              <a:t>CUI BONO?</a:t>
            </a:r>
          </a:p>
        </p:txBody>
      </p:sp>
    </p:spTree>
    <p:extLst>
      <p:ext uri="{BB962C8B-B14F-4D97-AF65-F5344CB8AC3E}">
        <p14:creationId xmlns:p14="http://schemas.microsoft.com/office/powerpoint/2010/main" val="189872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34FA1-E9A6-4EF0-AE8E-5A95021D20C0}"/>
              </a:ext>
            </a:extLst>
          </p:cNvPr>
          <p:cNvSpPr>
            <a:spLocks noGrp="1"/>
          </p:cNvSpPr>
          <p:nvPr>
            <p:ph type="ctrTitle"/>
          </p:nvPr>
        </p:nvSpPr>
        <p:spPr>
          <a:xfrm>
            <a:off x="1759236" y="2174033"/>
            <a:ext cx="8679915" cy="1650200"/>
          </a:xfrm>
        </p:spPr>
        <p:txBody>
          <a:bodyPr anchor="t">
            <a:normAutofit fontScale="90000"/>
          </a:bodyPr>
          <a:lstStyle/>
          <a:p>
            <a:r>
              <a:rPr lang="en-US" sz="2800" dirty="0"/>
              <a:t>THE PARENTS AND STUDENTS WHO ARE BORROWING AND PAYING TUITION ARE COVERING THE COST OF THE INSTITUTIONAL DOLLARS</a:t>
            </a:r>
            <a:br>
              <a:rPr lang="en-US" sz="2800" dirty="0"/>
            </a:br>
            <a:br>
              <a:rPr lang="en-US" sz="2800" dirty="0"/>
            </a:br>
            <a:r>
              <a:rPr lang="en-US" sz="2800" dirty="0"/>
              <a:t>WHICH THE COLLEGES ARE USING TO ADVANCE WOKE AGENDAS ON ADMISSIONS AND ACURRICULUM THAT INDOCTRINATES ANOTHER GENERATION AGAINST  AMERICAN VALUES</a:t>
            </a:r>
          </a:p>
        </p:txBody>
      </p:sp>
      <p:sp>
        <p:nvSpPr>
          <p:cNvPr id="5" name="Subtitle 4">
            <a:extLst>
              <a:ext uri="{FF2B5EF4-FFF2-40B4-BE49-F238E27FC236}">
                <a16:creationId xmlns:a16="http://schemas.microsoft.com/office/drawing/2014/main" id="{ADEA3FB8-A61F-4814-A02E-DC9840D0D848}"/>
              </a:ext>
            </a:extLst>
          </p:cNvPr>
          <p:cNvSpPr>
            <a:spLocks noGrp="1"/>
          </p:cNvSpPr>
          <p:nvPr>
            <p:ph type="subTitle" idx="1"/>
          </p:nvPr>
        </p:nvSpPr>
        <p:spPr>
          <a:xfrm>
            <a:off x="1765724" y="4674636"/>
            <a:ext cx="8673427" cy="507563"/>
          </a:xfrm>
        </p:spPr>
        <p:txBody>
          <a:bodyPr>
            <a:normAutofit/>
          </a:bodyPr>
          <a:lstStyle/>
          <a:p>
            <a:r>
              <a:rPr lang="en-US" sz="2400" dirty="0"/>
              <a:t>On The Taxpayer’s Dollar</a:t>
            </a:r>
          </a:p>
        </p:txBody>
      </p:sp>
      <p:sp>
        <p:nvSpPr>
          <p:cNvPr id="6" name="TextBox 5">
            <a:extLst>
              <a:ext uri="{FF2B5EF4-FFF2-40B4-BE49-F238E27FC236}">
                <a16:creationId xmlns:a16="http://schemas.microsoft.com/office/drawing/2014/main" id="{95B3BCB4-E4BA-48BE-8297-427FD00024A3}"/>
              </a:ext>
            </a:extLst>
          </p:cNvPr>
          <p:cNvSpPr txBox="1"/>
          <p:nvPr/>
        </p:nvSpPr>
        <p:spPr>
          <a:xfrm>
            <a:off x="2776644" y="1240971"/>
            <a:ext cx="6638612" cy="584775"/>
          </a:xfrm>
          <a:prstGeom prst="rect">
            <a:avLst/>
          </a:prstGeom>
          <a:noFill/>
        </p:spPr>
        <p:txBody>
          <a:bodyPr wrap="none" rtlCol="0">
            <a:spAutoFit/>
          </a:bodyPr>
          <a:lstStyle/>
          <a:p>
            <a:r>
              <a:rPr lang="en-US" sz="3200" dirty="0"/>
              <a:t>WHAT IS ACTUALLY HAPPENING?</a:t>
            </a:r>
          </a:p>
        </p:txBody>
      </p:sp>
    </p:spTree>
    <p:extLst>
      <p:ext uri="{BB962C8B-B14F-4D97-AF65-F5344CB8AC3E}">
        <p14:creationId xmlns:p14="http://schemas.microsoft.com/office/powerpoint/2010/main" val="299826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6CBA-1CF9-D34A-9443-90822E4950CF}"/>
              </a:ext>
            </a:extLst>
          </p:cNvPr>
          <p:cNvSpPr>
            <a:spLocks noGrp="1"/>
          </p:cNvSpPr>
          <p:nvPr>
            <p:ph type="title"/>
          </p:nvPr>
        </p:nvSpPr>
        <p:spPr>
          <a:xfrm>
            <a:off x="791680" y="2349925"/>
            <a:ext cx="3646505" cy="2456442"/>
          </a:xfrm>
        </p:spPr>
        <p:txBody>
          <a:bodyPr/>
          <a:lstStyle/>
          <a:p>
            <a:r>
              <a:rPr lang="en-US" dirty="0"/>
              <a:t>Student Loan Debt</a:t>
            </a:r>
            <a:br>
              <a:rPr lang="en-US" dirty="0"/>
            </a:br>
            <a:r>
              <a:rPr lang="en-US" sz="3200" dirty="0"/>
              <a:t>CONSEQUENCES</a:t>
            </a:r>
            <a:endParaRPr lang="en-US" dirty="0"/>
          </a:p>
        </p:txBody>
      </p:sp>
      <p:sp>
        <p:nvSpPr>
          <p:cNvPr id="3" name="Content Placeholder 2">
            <a:extLst>
              <a:ext uri="{FF2B5EF4-FFF2-40B4-BE49-F238E27FC236}">
                <a16:creationId xmlns:a16="http://schemas.microsoft.com/office/drawing/2014/main" id="{D04383C8-7077-7C4E-8DDE-41DB575EF163}"/>
              </a:ext>
            </a:extLst>
          </p:cNvPr>
          <p:cNvSpPr>
            <a:spLocks noGrp="1"/>
          </p:cNvSpPr>
          <p:nvPr>
            <p:ph idx="1"/>
          </p:nvPr>
        </p:nvSpPr>
        <p:spPr/>
        <p:txBody>
          <a:bodyPr>
            <a:normAutofit/>
          </a:bodyPr>
          <a:lstStyle/>
          <a:p>
            <a:r>
              <a:rPr lang="en-US" dirty="0"/>
              <a:t>Indeed, the American middle class has lost economic ground for nearly a half century through mounting household debt, static wages, and </a:t>
            </a:r>
            <a:r>
              <a:rPr lang="en-US" sz="2400" b="1" dirty="0"/>
              <a:t>record student-loan burdens</a:t>
            </a:r>
            <a:r>
              <a:rPr lang="en-US" dirty="0"/>
              <a:t>. Hanson, Victor Davis. The Dying Citizen (p. 15).</a:t>
            </a:r>
          </a:p>
          <a:p>
            <a:r>
              <a:rPr lang="en-US"/>
              <a:t>. </a:t>
            </a:r>
            <a:r>
              <a:rPr lang="en-US" dirty="0"/>
              <a:t>Faculty who are full-time and tenured teach fewer large introductory courses than was true forty years ago, correct fewer undergraduate assignments, and are surrounded by ever more campus facilitators who do not teach at all—</a:t>
            </a:r>
            <a:r>
              <a:rPr lang="en-US" sz="2400" b="1" dirty="0"/>
              <a:t>a new ethos subsidized by student loan debt. </a:t>
            </a:r>
            <a:r>
              <a:rPr lang="en-US" dirty="0"/>
              <a:t>Hanson, Victor Davis. The Dying Citizen (p. 34). Basic Books. Kindle Edition. </a:t>
            </a:r>
          </a:p>
          <a:p>
            <a:r>
              <a:rPr lang="en-US" dirty="0"/>
              <a:t>Basic Books. Kindle Edition</a:t>
            </a:r>
          </a:p>
        </p:txBody>
      </p:sp>
    </p:spTree>
    <p:extLst>
      <p:ext uri="{BB962C8B-B14F-4D97-AF65-F5344CB8AC3E}">
        <p14:creationId xmlns:p14="http://schemas.microsoft.com/office/powerpoint/2010/main" val="211762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1114-4248-4EA6-BBB3-ADDC9086D22D}"/>
              </a:ext>
            </a:extLst>
          </p:cNvPr>
          <p:cNvSpPr>
            <a:spLocks noGrp="1"/>
          </p:cNvSpPr>
          <p:nvPr>
            <p:ph type="title" idx="4294967295"/>
          </p:nvPr>
        </p:nvSpPr>
        <p:spPr>
          <a:xfrm>
            <a:off x="1339850" y="337527"/>
            <a:ext cx="9512300" cy="965200"/>
          </a:xfrm>
          <a:solidFill>
            <a:srgbClr val="FF0000"/>
          </a:solidFill>
        </p:spPr>
        <p:txBody>
          <a:bodyPr anchor="ctr">
            <a:normAutofit fontScale="90000"/>
          </a:bodyPr>
          <a:lstStyle/>
          <a:p>
            <a:r>
              <a:rPr lang="en-US" dirty="0">
                <a:latin typeface="Amasis MT Pro Medium" panose="02040604050005020304" pitchFamily="18" charset="0"/>
              </a:rPr>
              <a:t>STUDENT LOAN  MESS TO DATE:</a:t>
            </a:r>
          </a:p>
        </p:txBody>
      </p:sp>
      <p:sp>
        <p:nvSpPr>
          <p:cNvPr id="3" name="Content Placeholder 2">
            <a:extLst>
              <a:ext uri="{FF2B5EF4-FFF2-40B4-BE49-F238E27FC236}">
                <a16:creationId xmlns:a16="http://schemas.microsoft.com/office/drawing/2014/main" id="{066D08D9-411C-4ABF-805A-559CAEA05CED}"/>
              </a:ext>
            </a:extLst>
          </p:cNvPr>
          <p:cNvSpPr>
            <a:spLocks noGrp="1"/>
          </p:cNvSpPr>
          <p:nvPr>
            <p:ph sz="half" idx="4294967295"/>
          </p:nvPr>
        </p:nvSpPr>
        <p:spPr>
          <a:xfrm>
            <a:off x="671119" y="1675686"/>
            <a:ext cx="3200400" cy="1697037"/>
          </a:xfrm>
        </p:spPr>
        <p:txBody>
          <a:bodyPr>
            <a:normAutofit/>
          </a:bodyPr>
          <a:lstStyle/>
          <a:p>
            <a:r>
              <a:rPr lang="en-US" sz="2400" dirty="0"/>
              <a:t>43 million borrowers (signers and co-signers)</a:t>
            </a:r>
          </a:p>
        </p:txBody>
      </p:sp>
      <p:sp>
        <p:nvSpPr>
          <p:cNvPr id="4" name="Content Placeholder 3">
            <a:extLst>
              <a:ext uri="{FF2B5EF4-FFF2-40B4-BE49-F238E27FC236}">
                <a16:creationId xmlns:a16="http://schemas.microsoft.com/office/drawing/2014/main" id="{CE64D294-1887-41E3-9F6C-87499C3BB89C}"/>
              </a:ext>
            </a:extLst>
          </p:cNvPr>
          <p:cNvSpPr>
            <a:spLocks noGrp="1"/>
          </p:cNvSpPr>
          <p:nvPr>
            <p:ph sz="half" idx="4294967295"/>
          </p:nvPr>
        </p:nvSpPr>
        <p:spPr>
          <a:xfrm>
            <a:off x="8563762" y="1675686"/>
            <a:ext cx="3070225" cy="1622036"/>
          </a:xfrm>
        </p:spPr>
        <p:txBody>
          <a:bodyPr>
            <a:normAutofit/>
          </a:bodyPr>
          <a:lstStyle/>
          <a:p>
            <a:r>
              <a:rPr lang="en-US" sz="2400" dirty="0"/>
              <a:t>Over 100 million dollars in private student loans</a:t>
            </a:r>
          </a:p>
        </p:txBody>
      </p:sp>
      <p:sp>
        <p:nvSpPr>
          <p:cNvPr id="5" name="TextBox 4">
            <a:extLst>
              <a:ext uri="{FF2B5EF4-FFF2-40B4-BE49-F238E27FC236}">
                <a16:creationId xmlns:a16="http://schemas.microsoft.com/office/drawing/2014/main" id="{9A7D5665-D0B9-48B2-851B-EC04E5D7110B}"/>
              </a:ext>
            </a:extLst>
          </p:cNvPr>
          <p:cNvSpPr txBox="1"/>
          <p:nvPr/>
        </p:nvSpPr>
        <p:spPr>
          <a:xfrm>
            <a:off x="4560815" y="1675686"/>
            <a:ext cx="307037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Over 1.7 TRILLION dollars in Government student loan debt</a:t>
            </a:r>
          </a:p>
        </p:txBody>
      </p:sp>
      <p:pic>
        <p:nvPicPr>
          <p:cNvPr id="7" name="Picture 6" descr="People wearing red graduation robes">
            <a:extLst>
              <a:ext uri="{FF2B5EF4-FFF2-40B4-BE49-F238E27FC236}">
                <a16:creationId xmlns:a16="http://schemas.microsoft.com/office/drawing/2014/main" id="{37A2DD01-835A-4543-A45B-594D73FF6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17" y="3762850"/>
            <a:ext cx="2558107" cy="1497047"/>
          </a:xfrm>
          <a:prstGeom prst="rect">
            <a:avLst/>
          </a:prstGeom>
        </p:spPr>
      </p:pic>
      <p:pic>
        <p:nvPicPr>
          <p:cNvPr id="9" name="Picture 8" descr="Chart, line chart&#10;&#10;Description automatically generated">
            <a:extLst>
              <a:ext uri="{FF2B5EF4-FFF2-40B4-BE49-F238E27FC236}">
                <a16:creationId xmlns:a16="http://schemas.microsoft.com/office/drawing/2014/main" id="{561B3C28-7477-4BE0-9FCE-2AA15B9A4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9016" y="3429000"/>
            <a:ext cx="2390946" cy="2390946"/>
          </a:xfrm>
          <a:prstGeom prst="rect">
            <a:avLst/>
          </a:prstGeom>
        </p:spPr>
      </p:pic>
      <p:pic>
        <p:nvPicPr>
          <p:cNvPr id="11" name="Picture 10" descr="Text, logo&#10;&#10;Description automatically generated">
            <a:extLst>
              <a:ext uri="{FF2B5EF4-FFF2-40B4-BE49-F238E27FC236}">
                <a16:creationId xmlns:a16="http://schemas.microsoft.com/office/drawing/2014/main" id="{247FC4D9-882B-4203-816A-26AB5F4A7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458" y="3372723"/>
            <a:ext cx="2886364" cy="2201274"/>
          </a:xfrm>
          <a:prstGeom prst="rect">
            <a:avLst/>
          </a:prstGeom>
        </p:spPr>
      </p:pic>
    </p:spTree>
    <p:extLst>
      <p:ext uri="{BB962C8B-B14F-4D97-AF65-F5344CB8AC3E}">
        <p14:creationId xmlns:p14="http://schemas.microsoft.com/office/powerpoint/2010/main" val="217261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wearing high heels&#10;&#10;Description automatically generated with low confidence">
            <a:extLst>
              <a:ext uri="{FF2B5EF4-FFF2-40B4-BE49-F238E27FC236}">
                <a16:creationId xmlns:a16="http://schemas.microsoft.com/office/drawing/2014/main" id="{AFC1368C-97C4-4006-B22F-0EAEA7A5DAC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276" r="16276"/>
          <a:stretch>
            <a:fillRect/>
          </a:stretch>
        </p:blipFill>
        <p:spPr>
          <a:xfrm>
            <a:off x="7302610" y="1255087"/>
            <a:ext cx="1571337" cy="2318221"/>
          </a:xfrm>
        </p:spPr>
      </p:pic>
      <p:sp>
        <p:nvSpPr>
          <p:cNvPr id="13" name="Title 12">
            <a:extLst>
              <a:ext uri="{FF2B5EF4-FFF2-40B4-BE49-F238E27FC236}">
                <a16:creationId xmlns:a16="http://schemas.microsoft.com/office/drawing/2014/main" id="{37649FFD-D247-4FCB-8D75-D689AD6DE507}"/>
              </a:ext>
            </a:extLst>
          </p:cNvPr>
          <p:cNvSpPr>
            <a:spLocks noGrp="1"/>
          </p:cNvSpPr>
          <p:nvPr>
            <p:ph type="title"/>
          </p:nvPr>
        </p:nvSpPr>
        <p:spPr>
          <a:xfrm>
            <a:off x="802347" y="1575851"/>
            <a:ext cx="5776646" cy="672194"/>
          </a:xfrm>
        </p:spPr>
        <p:txBody>
          <a:bodyPr>
            <a:normAutofit fontScale="90000"/>
          </a:bodyPr>
          <a:lstStyle/>
          <a:p>
            <a:r>
              <a:rPr lang="en-US" sz="4800" b="1" dirty="0">
                <a:solidFill>
                  <a:schemeClr val="tx1"/>
                </a:solidFill>
              </a:rPr>
              <a:t>FAIRNESS</a:t>
            </a:r>
          </a:p>
        </p:txBody>
      </p:sp>
      <p:sp>
        <p:nvSpPr>
          <p:cNvPr id="15" name="Text Placeholder 14">
            <a:extLst>
              <a:ext uri="{FF2B5EF4-FFF2-40B4-BE49-F238E27FC236}">
                <a16:creationId xmlns:a16="http://schemas.microsoft.com/office/drawing/2014/main" id="{CF41789A-F0A4-4D1A-B9AE-E959F1C3D79D}"/>
              </a:ext>
            </a:extLst>
          </p:cNvPr>
          <p:cNvSpPr>
            <a:spLocks noGrp="1"/>
          </p:cNvSpPr>
          <p:nvPr>
            <p:ph type="body" sz="half" idx="2"/>
          </p:nvPr>
        </p:nvSpPr>
        <p:spPr>
          <a:xfrm>
            <a:off x="699796" y="2248045"/>
            <a:ext cx="6105171" cy="2650526"/>
          </a:xfrm>
        </p:spPr>
        <p:txBody>
          <a:bodyPr>
            <a:normAutofit fontScale="85000" lnSpcReduction="20000"/>
          </a:bodyPr>
          <a:lstStyle/>
          <a:p>
            <a:r>
              <a:rPr lang="en-US" sz="2100" b="1" dirty="0"/>
              <a:t>Non-Borrowers</a:t>
            </a:r>
          </a:p>
          <a:p>
            <a:r>
              <a:rPr lang="en-US" dirty="0"/>
              <a:t>How many did  not go to college and have no student loan debt?  Should their taxes,  in effect, provide a free ride for those who borrowed student loans but do  not have to  repay them?</a:t>
            </a:r>
          </a:p>
          <a:p>
            <a:r>
              <a:rPr lang="en-US" sz="2100" b="1" dirty="0"/>
              <a:t>Borrowers</a:t>
            </a:r>
          </a:p>
          <a:p>
            <a:r>
              <a:rPr lang="en-US" dirty="0"/>
              <a:t>Should the kids,  conned by colleges that got the money into borrowing tens of thousands of dollars for worthless degrees that do nothing to enable them to earn enough to repay those student loans, have no relief?</a:t>
            </a:r>
          </a:p>
          <a:p>
            <a:endParaRPr lang="en-US" dirty="0"/>
          </a:p>
        </p:txBody>
      </p:sp>
      <p:pic>
        <p:nvPicPr>
          <p:cNvPr id="19" name="Picture 18" descr="A picture containing footwear&#10;&#10;Description automatically generated">
            <a:extLst>
              <a:ext uri="{FF2B5EF4-FFF2-40B4-BE49-F238E27FC236}">
                <a16:creationId xmlns:a16="http://schemas.microsoft.com/office/drawing/2014/main" id="{D7641557-F400-46F5-8AAB-4ACAE3E17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7967" y="2846419"/>
            <a:ext cx="2543175" cy="1800225"/>
          </a:xfrm>
          <a:prstGeom prst="rect">
            <a:avLst/>
          </a:prstGeom>
        </p:spPr>
      </p:pic>
      <p:pic>
        <p:nvPicPr>
          <p:cNvPr id="21" name="Picture 20" descr="A person wearing black shoes&#10;&#10;Description automatically generated with low confidence">
            <a:extLst>
              <a:ext uri="{FF2B5EF4-FFF2-40B4-BE49-F238E27FC236}">
                <a16:creationId xmlns:a16="http://schemas.microsoft.com/office/drawing/2014/main" id="{BE774B73-9851-4D6B-BABC-9CBDCEC0A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8592" y="4951591"/>
            <a:ext cx="2619375" cy="1743075"/>
          </a:xfrm>
          <a:prstGeom prst="rect">
            <a:avLst/>
          </a:prstGeom>
        </p:spPr>
      </p:pic>
      <p:sp>
        <p:nvSpPr>
          <p:cNvPr id="22" name="TextBox 21">
            <a:extLst>
              <a:ext uri="{FF2B5EF4-FFF2-40B4-BE49-F238E27FC236}">
                <a16:creationId xmlns:a16="http://schemas.microsoft.com/office/drawing/2014/main" id="{E982B2FB-B86E-4629-850D-52A28A2F7B43}"/>
              </a:ext>
            </a:extLst>
          </p:cNvPr>
          <p:cNvSpPr txBox="1"/>
          <p:nvPr/>
        </p:nvSpPr>
        <p:spPr>
          <a:xfrm>
            <a:off x="8909942" y="336749"/>
            <a:ext cx="2860216" cy="1569660"/>
          </a:xfrm>
          <a:prstGeom prst="rect">
            <a:avLst/>
          </a:prstGeom>
          <a:noFill/>
        </p:spPr>
        <p:txBody>
          <a:bodyPr wrap="square" rtlCol="0">
            <a:spAutoFit/>
          </a:bodyPr>
          <a:lstStyle/>
          <a:p>
            <a:pPr algn="ctr"/>
            <a:r>
              <a:rPr lang="en-US" sz="3200" dirty="0"/>
              <a:t>One Size </a:t>
            </a:r>
          </a:p>
          <a:p>
            <a:pPr algn="ctr"/>
            <a:r>
              <a:rPr lang="en-US" sz="3200" dirty="0"/>
              <a:t>DOES NOT</a:t>
            </a:r>
          </a:p>
          <a:p>
            <a:pPr algn="ctr"/>
            <a:r>
              <a:rPr lang="en-US" sz="3200" dirty="0"/>
              <a:t>Fit All!</a:t>
            </a:r>
          </a:p>
        </p:txBody>
      </p:sp>
    </p:spTree>
    <p:extLst>
      <p:ext uri="{BB962C8B-B14F-4D97-AF65-F5344CB8AC3E}">
        <p14:creationId xmlns:p14="http://schemas.microsoft.com/office/powerpoint/2010/main" val="327344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4AFADA-BA38-4F8D-B6A8-2B98CDF73255}"/>
              </a:ext>
            </a:extLst>
          </p:cNvPr>
          <p:cNvSpPr>
            <a:spLocks noGrp="1"/>
          </p:cNvSpPr>
          <p:nvPr>
            <p:ph type="title"/>
          </p:nvPr>
        </p:nvSpPr>
        <p:spPr>
          <a:xfrm>
            <a:off x="888632" y="2349925"/>
            <a:ext cx="3501196" cy="2372473"/>
          </a:xfrm>
        </p:spPr>
        <p:txBody>
          <a:bodyPr>
            <a:normAutofit fontScale="90000"/>
          </a:bodyPr>
          <a:lstStyle/>
          <a:p>
            <a:r>
              <a:rPr lang="en-US" b="1" dirty="0"/>
              <a:t>FAIRNESS</a:t>
            </a:r>
            <a:br>
              <a:rPr lang="en-US" b="1" dirty="0"/>
            </a:br>
            <a:br>
              <a:rPr lang="en-US" b="1" dirty="0"/>
            </a:br>
            <a:r>
              <a:rPr lang="en-US" b="1" dirty="0"/>
              <a:t>AND</a:t>
            </a:r>
            <a:br>
              <a:rPr lang="en-US" b="1" dirty="0"/>
            </a:br>
            <a:br>
              <a:rPr lang="en-US" b="1" dirty="0"/>
            </a:br>
            <a:r>
              <a:rPr lang="en-US" b="1" dirty="0"/>
              <a:t>COMPASSION</a:t>
            </a:r>
          </a:p>
        </p:txBody>
      </p:sp>
      <p:sp>
        <p:nvSpPr>
          <p:cNvPr id="8" name="TextBox 7">
            <a:extLst>
              <a:ext uri="{FF2B5EF4-FFF2-40B4-BE49-F238E27FC236}">
                <a16:creationId xmlns:a16="http://schemas.microsoft.com/office/drawing/2014/main" id="{A2504BA6-94EB-4983-BB49-277CA2594361}"/>
              </a:ext>
            </a:extLst>
          </p:cNvPr>
          <p:cNvSpPr txBox="1"/>
          <p:nvPr/>
        </p:nvSpPr>
        <p:spPr>
          <a:xfrm>
            <a:off x="5225141" y="107301"/>
            <a:ext cx="6858001" cy="5909310"/>
          </a:xfrm>
          <a:prstGeom prst="rect">
            <a:avLst/>
          </a:prstGeom>
          <a:noFill/>
        </p:spPr>
        <p:txBody>
          <a:bodyPr wrap="square" rtlCol="0">
            <a:spAutoFit/>
          </a:bodyPr>
          <a:lstStyle/>
          <a:p>
            <a:pPr marL="0" marR="0">
              <a:spcBef>
                <a:spcPts val="0"/>
              </a:spcBef>
              <a:spcAft>
                <a:spcPts val="0"/>
              </a:spcAft>
            </a:pPr>
            <a:r>
              <a:rPr lang="en-US" sz="1400" dirty="0">
                <a:solidFill>
                  <a:srgbClr val="222222"/>
                </a:solidFill>
                <a:effectLst/>
                <a:latin typeface="Arial" panose="020B0604020202020204" pitchFamily="34" charset="0"/>
                <a:ea typeface="Times New Roman" panose="02020603050405020304" pitchFamily="18" charset="0"/>
              </a:rPr>
              <a:t>. . . “moral foundations theory,” which specifically addresses how conservatives and liberals differ in their moral views. Haidt was finding that certain ideas of morality are innate and that “the worst idea in all of psychology is the idea that the mind is a blank slate at birth.”* His research showed that we are in fact born with particular moral foundations that make it easy for us to learn certain ideas of right and wrong, and hard to learn others. Using survey data for hundreds of thousands of individuals, Haidt was finding that there are in fact five innate moral values that exist among humans of all races and cultures, which he calls the</a:t>
            </a:r>
            <a:r>
              <a:rPr lang="en-US" sz="2400" b="1" dirty="0">
                <a:solidFill>
                  <a:srgbClr val="222222"/>
                </a:solidFill>
                <a:effectLst/>
                <a:latin typeface="Arial" panose="020B0604020202020204" pitchFamily="34" charset="0"/>
                <a:ea typeface="Times New Roman" panose="02020603050405020304" pitchFamily="18" charset="0"/>
              </a:rPr>
              <a:t> </a:t>
            </a:r>
            <a:r>
              <a:rPr lang="en-US" sz="1600" dirty="0">
                <a:solidFill>
                  <a:srgbClr val="222222"/>
                </a:solidFill>
                <a:effectLst/>
                <a:latin typeface="Arial" panose="020B0604020202020204" pitchFamily="34" charset="0"/>
                <a:ea typeface="Times New Roman" panose="02020603050405020304" pitchFamily="18" charset="0"/>
              </a:rPr>
              <a:t>“five foundations of morality.” 2 They are: (1) fairness, (2) care for others, (3) respect for authority, (4) loyalty to one’s group, and (5) purity or sanctity. (Later, he added liberty to the list.) </a:t>
            </a:r>
            <a:r>
              <a:rPr lang="en-US" sz="2400" b="1" i="1" dirty="0">
                <a:solidFill>
                  <a:srgbClr val="222222"/>
                </a:solidFill>
                <a:effectLst/>
                <a:latin typeface="Arial" panose="020B0604020202020204" pitchFamily="34" charset="0"/>
                <a:ea typeface="Times New Roman" panose="02020603050405020304" pitchFamily="18" charset="0"/>
              </a:rPr>
              <a:t>Haidt’s research has shown that of these five moral foundations, the first two—fairness and care—are nearly universal. Except for sociopaths, almost everyone—conservative or liberal, young or old, religious or nonreligious—believes in fairness and compassion to others.”</a:t>
            </a:r>
            <a:br>
              <a:rPr lang="en-US" sz="1400" dirty="0">
                <a:solidFill>
                  <a:srgbClr val="222222"/>
                </a:solidFill>
                <a:effectLst/>
                <a:latin typeface="Arial" panose="020B0604020202020204" pitchFamily="34" charset="0"/>
                <a:ea typeface="Times New Roman" panose="02020603050405020304" pitchFamily="18" charset="0"/>
              </a:rPr>
            </a:br>
            <a:br>
              <a:rPr lang="en-US" sz="1400" dirty="0">
                <a:solidFill>
                  <a:srgbClr val="222222"/>
                </a:solidFill>
                <a:effectLst/>
                <a:latin typeface="Arial" panose="020B0604020202020204" pitchFamily="34" charset="0"/>
                <a:ea typeface="Times New Roman" panose="02020603050405020304" pitchFamily="18" charset="0"/>
              </a:rPr>
            </a:br>
            <a:r>
              <a:rPr lang="en-US" sz="1400" dirty="0">
                <a:solidFill>
                  <a:srgbClr val="222222"/>
                </a:solidFill>
                <a:effectLst/>
                <a:latin typeface="Arial" panose="020B0604020202020204" pitchFamily="34" charset="0"/>
                <a:ea typeface="Times New Roman" panose="02020603050405020304" pitchFamily="18" charset="0"/>
              </a:rPr>
              <a:t>— Love Your Enemies: How Decent People Can Save America from the Culture of Contempt by Arthur C. Brooks</a:t>
            </a:r>
            <a:br>
              <a:rPr lang="en-US" sz="1400" dirty="0">
                <a:solidFill>
                  <a:srgbClr val="222222"/>
                </a:solidFill>
                <a:effectLst/>
                <a:latin typeface="Arial" panose="020B0604020202020204" pitchFamily="34" charset="0"/>
                <a:ea typeface="Times New Roman" panose="02020603050405020304" pitchFamily="18" charset="0"/>
              </a:rPr>
            </a:br>
            <a:r>
              <a:rPr lang="en-US" sz="1400" dirty="0">
                <a:solidFill>
                  <a:srgbClr val="1155CC"/>
                </a:solidFill>
                <a:effectLst/>
                <a:latin typeface="Arial" panose="020B0604020202020204" pitchFamily="34" charset="0"/>
                <a:ea typeface="Times New Roman" panose="02020603050405020304" pitchFamily="18" charset="0"/>
                <a:hlinkClick r:id="rId2"/>
              </a:rPr>
              <a:t>https://a.co/g8LStpY</a:t>
            </a:r>
            <a:endParaRPr lang="en-US" sz="1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54DABFE-59E0-478F-8207-19E12D87C1E8}"/>
              </a:ext>
            </a:extLst>
          </p:cNvPr>
          <p:cNvSpPr txBox="1"/>
          <p:nvPr/>
        </p:nvSpPr>
        <p:spPr>
          <a:xfrm>
            <a:off x="824426" y="1735493"/>
            <a:ext cx="3629608" cy="400110"/>
          </a:xfrm>
          <a:prstGeom prst="rect">
            <a:avLst/>
          </a:prstGeom>
          <a:noFill/>
        </p:spPr>
        <p:txBody>
          <a:bodyPr wrap="square" rtlCol="0">
            <a:spAutoFit/>
          </a:bodyPr>
          <a:lstStyle/>
          <a:p>
            <a:r>
              <a:rPr lang="en-US" sz="2000" b="1" dirty="0"/>
              <a:t>WHAT IS OUR APPROACH?</a:t>
            </a:r>
          </a:p>
        </p:txBody>
      </p:sp>
    </p:spTree>
    <p:extLst>
      <p:ext uri="{BB962C8B-B14F-4D97-AF65-F5344CB8AC3E}">
        <p14:creationId xmlns:p14="http://schemas.microsoft.com/office/powerpoint/2010/main" val="184289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C6A26-2E54-4578-BF46-ABEFD4528884}"/>
              </a:ext>
            </a:extLst>
          </p:cNvPr>
          <p:cNvSpPr>
            <a:spLocks noGrp="1"/>
          </p:cNvSpPr>
          <p:nvPr>
            <p:ph type="ctrTitle"/>
          </p:nvPr>
        </p:nvSpPr>
        <p:spPr>
          <a:xfrm>
            <a:off x="1249641" y="2491274"/>
            <a:ext cx="3527633" cy="373224"/>
          </a:xfrm>
        </p:spPr>
        <p:txBody>
          <a:bodyPr>
            <a:noAutofit/>
          </a:bodyPr>
          <a:lstStyle/>
          <a:p>
            <a:r>
              <a:rPr lang="en-US" sz="3200" b="1" i="1" dirty="0"/>
              <a:t>What do we hear?</a:t>
            </a:r>
            <a:br>
              <a:rPr lang="en-US" sz="3200" b="1" i="1" dirty="0"/>
            </a:br>
            <a:endParaRPr lang="en-US" sz="3200" b="1" i="1" dirty="0"/>
          </a:p>
        </p:txBody>
      </p:sp>
      <p:sp>
        <p:nvSpPr>
          <p:cNvPr id="4" name="Subtitle 3">
            <a:extLst>
              <a:ext uri="{FF2B5EF4-FFF2-40B4-BE49-F238E27FC236}">
                <a16:creationId xmlns:a16="http://schemas.microsoft.com/office/drawing/2014/main" id="{2FB57BEB-4C28-4100-A974-7E17A97E0077}"/>
              </a:ext>
            </a:extLst>
          </p:cNvPr>
          <p:cNvSpPr>
            <a:spLocks noGrp="1"/>
          </p:cNvSpPr>
          <p:nvPr>
            <p:ph type="subTitle" idx="1"/>
          </p:nvPr>
        </p:nvSpPr>
        <p:spPr>
          <a:xfrm>
            <a:off x="1324286" y="3768150"/>
            <a:ext cx="3708500" cy="637742"/>
          </a:xfrm>
        </p:spPr>
        <p:txBody>
          <a:bodyPr>
            <a:noAutofit/>
          </a:bodyPr>
          <a:lstStyle/>
          <a:p>
            <a:r>
              <a:rPr lang="en-US" sz="3200" b="1" i="1" dirty="0">
                <a:latin typeface="+mj-lt"/>
              </a:rPr>
              <a:t>What is the Truth?</a:t>
            </a:r>
          </a:p>
        </p:txBody>
      </p:sp>
      <p:sp>
        <p:nvSpPr>
          <p:cNvPr id="6" name="TextBox 5">
            <a:extLst>
              <a:ext uri="{FF2B5EF4-FFF2-40B4-BE49-F238E27FC236}">
                <a16:creationId xmlns:a16="http://schemas.microsoft.com/office/drawing/2014/main" id="{141053BF-88AE-4B68-A682-5EFB95A73F71}"/>
              </a:ext>
            </a:extLst>
          </p:cNvPr>
          <p:cNvSpPr txBox="1"/>
          <p:nvPr/>
        </p:nvSpPr>
        <p:spPr>
          <a:xfrm>
            <a:off x="3994206" y="1162474"/>
            <a:ext cx="4203587" cy="830997"/>
          </a:xfrm>
          <a:prstGeom prst="rect">
            <a:avLst/>
          </a:prstGeom>
          <a:noFill/>
        </p:spPr>
        <p:txBody>
          <a:bodyPr wrap="none" rtlCol="0">
            <a:spAutoFit/>
          </a:bodyPr>
          <a:lstStyle/>
          <a:p>
            <a:r>
              <a:rPr lang="en-US" sz="4800" dirty="0"/>
              <a:t>COMPASSION</a:t>
            </a:r>
          </a:p>
        </p:txBody>
      </p:sp>
      <p:sp>
        <p:nvSpPr>
          <p:cNvPr id="7" name="TextBox 6">
            <a:extLst>
              <a:ext uri="{FF2B5EF4-FFF2-40B4-BE49-F238E27FC236}">
                <a16:creationId xmlns:a16="http://schemas.microsoft.com/office/drawing/2014/main" id="{7FE62434-122F-428E-A236-810299D88911}"/>
              </a:ext>
            </a:extLst>
          </p:cNvPr>
          <p:cNvSpPr txBox="1"/>
          <p:nvPr/>
        </p:nvSpPr>
        <p:spPr>
          <a:xfrm>
            <a:off x="4707814" y="2018055"/>
            <a:ext cx="5906608" cy="1200329"/>
          </a:xfrm>
          <a:prstGeom prst="rect">
            <a:avLst/>
          </a:prstGeom>
          <a:noFill/>
        </p:spPr>
        <p:txBody>
          <a:bodyPr wrap="square" rtlCol="0">
            <a:spAutoFit/>
          </a:bodyPr>
          <a:lstStyle/>
          <a:p>
            <a:r>
              <a:rPr lang="en-US" sz="1800" dirty="0">
                <a:solidFill>
                  <a:schemeClr val="bg1"/>
                </a:solidFill>
              </a:rPr>
              <a:t>“every American is entitled to a college education” – </a:t>
            </a:r>
            <a:br>
              <a:rPr lang="en-US" sz="1800" dirty="0">
                <a:solidFill>
                  <a:schemeClr val="bg1"/>
                </a:solidFill>
              </a:rPr>
            </a:br>
            <a:r>
              <a:rPr lang="en-US" sz="1800" dirty="0">
                <a:solidFill>
                  <a:schemeClr val="bg1"/>
                </a:solidFill>
              </a:rPr>
              <a:t>Lyndon Johnson, 1966</a:t>
            </a:r>
            <a:br>
              <a:rPr lang="en-US" sz="1800" dirty="0">
                <a:solidFill>
                  <a:schemeClr val="bg1"/>
                </a:solidFill>
              </a:rPr>
            </a:br>
            <a:br>
              <a:rPr lang="en-US" sz="1800" dirty="0">
                <a:solidFill>
                  <a:schemeClr val="bg1"/>
                </a:solidFill>
              </a:rPr>
            </a:br>
            <a:r>
              <a:rPr lang="en-US" sz="1800" dirty="0">
                <a:solidFill>
                  <a:schemeClr val="bg1"/>
                </a:solidFill>
              </a:rPr>
              <a:t>“And it should be free!!!” –Bernie Bros., endlessly</a:t>
            </a:r>
            <a:endParaRPr lang="en-US" dirty="0">
              <a:solidFill>
                <a:schemeClr val="bg1"/>
              </a:solidFill>
            </a:endParaRPr>
          </a:p>
        </p:txBody>
      </p:sp>
      <p:sp>
        <p:nvSpPr>
          <p:cNvPr id="8" name="TextBox 7">
            <a:extLst>
              <a:ext uri="{FF2B5EF4-FFF2-40B4-BE49-F238E27FC236}">
                <a16:creationId xmlns:a16="http://schemas.microsoft.com/office/drawing/2014/main" id="{3DBC9C93-4A9D-44B6-93CB-9EBDA52606F5}"/>
              </a:ext>
            </a:extLst>
          </p:cNvPr>
          <p:cNvSpPr txBox="1"/>
          <p:nvPr/>
        </p:nvSpPr>
        <p:spPr>
          <a:xfrm>
            <a:off x="4837381" y="3768150"/>
            <a:ext cx="5777041" cy="1477328"/>
          </a:xfrm>
          <a:prstGeom prst="rect">
            <a:avLst/>
          </a:prstGeom>
          <a:noFill/>
        </p:spPr>
        <p:txBody>
          <a:bodyPr wrap="square" rtlCol="0">
            <a:spAutoFit/>
          </a:bodyPr>
          <a:lstStyle/>
          <a:p>
            <a:r>
              <a:rPr lang="en-US" dirty="0">
                <a:solidFill>
                  <a:schemeClr val="bg1"/>
                </a:solidFill>
              </a:rPr>
              <a:t>Loans in repayment:  $14.7 billion</a:t>
            </a:r>
          </a:p>
          <a:p>
            <a:r>
              <a:rPr lang="en-US" dirty="0">
                <a:solidFill>
                  <a:schemeClr val="bg1"/>
                </a:solidFill>
              </a:rPr>
              <a:t>Loans in grace period:  $43.7 billion</a:t>
            </a:r>
          </a:p>
          <a:p>
            <a:r>
              <a:rPr lang="en-US" dirty="0">
                <a:solidFill>
                  <a:schemeClr val="bg1"/>
                </a:solidFill>
              </a:rPr>
              <a:t>Loans in forbearance:  $887.4 billion</a:t>
            </a:r>
          </a:p>
          <a:p>
            <a:r>
              <a:rPr lang="en-US" dirty="0">
                <a:solidFill>
                  <a:schemeClr val="bg1"/>
                </a:solidFill>
              </a:rPr>
              <a:t>Loans in deferment:  $114.4 billion</a:t>
            </a:r>
            <a:endParaRPr lang="en-US" b="1" dirty="0">
              <a:solidFill>
                <a:schemeClr val="bg1"/>
              </a:solidFill>
            </a:endParaRPr>
          </a:p>
          <a:p>
            <a:pPr marL="0" marR="0">
              <a:spcBef>
                <a:spcPts val="0"/>
              </a:spcBef>
              <a:spcAft>
                <a:spcPts val="0"/>
              </a:spcAft>
            </a:pPr>
            <a:r>
              <a:rPr lang="en-US" sz="1800" b="1" u="sng" kern="150" dirty="0">
                <a:solidFill>
                  <a:srgbClr val="E7EFFF"/>
                </a:solidFill>
                <a:effectLst/>
                <a:uFill>
                  <a:solidFill>
                    <a:srgbClr val="000000"/>
                  </a:solidFill>
                </a:u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https://studentloanhero.com/student-loan-debt-statistics/</a:t>
            </a:r>
            <a:endParaRPr lang="en-US" sz="1800" b="1" kern="150" dirty="0">
              <a:solidFill>
                <a:srgbClr val="E7EF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766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5A22-B985-449B-9683-41147F492992}"/>
              </a:ext>
            </a:extLst>
          </p:cNvPr>
          <p:cNvSpPr>
            <a:spLocks noGrp="1"/>
          </p:cNvSpPr>
          <p:nvPr>
            <p:ph type="title"/>
          </p:nvPr>
        </p:nvSpPr>
        <p:spPr>
          <a:xfrm>
            <a:off x="791680" y="2312602"/>
            <a:ext cx="3702030" cy="2456442"/>
          </a:xfrm>
        </p:spPr>
        <p:txBody>
          <a:bodyPr>
            <a:normAutofit/>
          </a:bodyPr>
          <a:lstStyle/>
          <a:p>
            <a:r>
              <a:rPr lang="en-US" sz="4400" b="1" i="1" dirty="0">
                <a:solidFill>
                  <a:schemeClr val="tx1"/>
                </a:solidFill>
              </a:rPr>
              <a:t>INSTITUTIONAL</a:t>
            </a:r>
            <a:br>
              <a:rPr lang="en-US" sz="4400" b="1" i="1" dirty="0">
                <a:solidFill>
                  <a:schemeClr val="tx1"/>
                </a:solidFill>
              </a:rPr>
            </a:br>
            <a:r>
              <a:rPr lang="en-US" sz="4400" b="1" i="1" dirty="0">
                <a:solidFill>
                  <a:schemeClr val="tx1"/>
                </a:solidFill>
              </a:rPr>
              <a:t>DOLLARS</a:t>
            </a:r>
          </a:p>
        </p:txBody>
      </p:sp>
      <p:sp>
        <p:nvSpPr>
          <p:cNvPr id="3" name="Content Placeholder 2">
            <a:extLst>
              <a:ext uri="{FF2B5EF4-FFF2-40B4-BE49-F238E27FC236}">
                <a16:creationId xmlns:a16="http://schemas.microsoft.com/office/drawing/2014/main" id="{ABF1356B-BA47-4981-B1FE-B18390F36903}"/>
              </a:ext>
            </a:extLst>
          </p:cNvPr>
          <p:cNvSpPr>
            <a:spLocks noGrp="1"/>
          </p:cNvSpPr>
          <p:nvPr>
            <p:ph idx="1"/>
          </p:nvPr>
        </p:nvSpPr>
        <p:spPr>
          <a:xfrm>
            <a:off x="5118447" y="803186"/>
            <a:ext cx="6787414" cy="5248622"/>
          </a:xfrm>
        </p:spPr>
        <p:txBody>
          <a:bodyPr>
            <a:normAutofit/>
          </a:bodyPr>
          <a:lstStyle/>
          <a:p>
            <a:r>
              <a:rPr lang="en-US" sz="2000" dirty="0"/>
              <a:t>Discount rate:  Average tuition collected:  60% of nominal charge</a:t>
            </a:r>
          </a:p>
          <a:p>
            <a:endParaRPr lang="en-US" sz="2000" dirty="0"/>
          </a:p>
          <a:p>
            <a:pPr lvl="1"/>
            <a:r>
              <a:rPr lang="en-US" sz="2000" dirty="0"/>
              <a:t>This means the Students who pay – largely through loans - are funding the students who do not pay</a:t>
            </a:r>
          </a:p>
          <a:p>
            <a:pPr lvl="1"/>
            <a:r>
              <a:rPr lang="en-US" sz="2000" dirty="0"/>
              <a:t>Detroit College of Law – now collects only 40% of stated tuition. </a:t>
            </a:r>
          </a:p>
          <a:p>
            <a:pPr lvl="1"/>
            <a:r>
              <a:rPr lang="en-US" sz="2000" dirty="0"/>
              <a:t>Detroit College of Law “Institutional Dollars” up 50% in 8 years. </a:t>
            </a:r>
          </a:p>
        </p:txBody>
      </p:sp>
    </p:spTree>
    <p:extLst>
      <p:ext uri="{BB962C8B-B14F-4D97-AF65-F5344CB8AC3E}">
        <p14:creationId xmlns:p14="http://schemas.microsoft.com/office/powerpoint/2010/main" val="44805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52B98-8BDE-42AB-8FD7-67F9C41E5E8E}"/>
              </a:ext>
            </a:extLst>
          </p:cNvPr>
          <p:cNvSpPr>
            <a:spLocks noGrp="1"/>
          </p:cNvSpPr>
          <p:nvPr>
            <p:ph type="title"/>
          </p:nvPr>
        </p:nvSpPr>
        <p:spPr>
          <a:xfrm>
            <a:off x="3350888" y="2160456"/>
            <a:ext cx="5490224" cy="1689390"/>
          </a:xfrm>
        </p:spPr>
        <p:txBody>
          <a:bodyPr>
            <a:noAutofit/>
          </a:bodyPr>
          <a:lstStyle/>
          <a:p>
            <a:r>
              <a:rPr lang="en-US" sz="2000" dirty="0">
                <a:latin typeface="Bierstadt" panose="020B0004020202020204" pitchFamily="34" charset="0"/>
                <a:cs typeface="Arial" panose="020B0604020202020204" pitchFamily="34" charset="0"/>
              </a:rPr>
              <a:t>In the  late 1980’s, it cost 16.5% of  median annual family income to attend a private law school. </a:t>
            </a:r>
            <a:br>
              <a:rPr lang="en-US" sz="2000" dirty="0">
                <a:latin typeface="Bierstadt" panose="020B0004020202020204" pitchFamily="34" charset="0"/>
                <a:cs typeface="Arial" panose="020B0604020202020204" pitchFamily="34" charset="0"/>
              </a:rPr>
            </a:br>
            <a:r>
              <a:rPr lang="en-US" sz="2000" dirty="0">
                <a:latin typeface="Bierstadt" panose="020B0004020202020204" pitchFamily="34" charset="0"/>
                <a:cs typeface="Arial" panose="020B0604020202020204" pitchFamily="34" charset="0"/>
              </a:rPr>
              <a:t>Tough, but doable without borrowing</a:t>
            </a:r>
            <a:br>
              <a:rPr lang="en-US" sz="1800" dirty="0">
                <a:latin typeface="Bierstadt" panose="020B0004020202020204" pitchFamily="34" charset="0"/>
                <a:cs typeface="Arial" panose="020B0604020202020204" pitchFamily="34" charset="0"/>
              </a:rPr>
            </a:br>
            <a:br>
              <a:rPr lang="en-US" sz="1800" dirty="0">
                <a:latin typeface="Bierstadt" panose="020B0004020202020204" pitchFamily="34" charset="0"/>
                <a:cs typeface="Arial" panose="020B0604020202020204" pitchFamily="34" charset="0"/>
              </a:rPr>
            </a:br>
            <a:r>
              <a:rPr lang="en-US" sz="2000" dirty="0">
                <a:latin typeface="Bierstadt" panose="020B0004020202020204" pitchFamily="34" charset="0"/>
                <a:cs typeface="Arial" panose="020B0604020202020204" pitchFamily="34" charset="0"/>
              </a:rPr>
              <a:t>By 2013, that cost had risen to 53% of median annual family income – an increase of 8% annually. </a:t>
            </a:r>
            <a:br>
              <a:rPr lang="en-US" sz="2000" dirty="0">
                <a:latin typeface="Bierstadt" panose="020B0004020202020204" pitchFamily="34" charset="0"/>
                <a:cs typeface="Arial" panose="020B0604020202020204" pitchFamily="34" charset="0"/>
              </a:rPr>
            </a:br>
            <a:r>
              <a:rPr lang="en-US" sz="2000" dirty="0">
                <a:latin typeface="Bierstadt" panose="020B0004020202020204" pitchFamily="34" charset="0"/>
                <a:cs typeface="Arial" panose="020B0604020202020204" pitchFamily="34" charset="0"/>
              </a:rPr>
              <a:t>And not doable. </a:t>
            </a:r>
          </a:p>
        </p:txBody>
      </p:sp>
      <p:sp>
        <p:nvSpPr>
          <p:cNvPr id="5" name="Text Placeholder 4">
            <a:extLst>
              <a:ext uri="{FF2B5EF4-FFF2-40B4-BE49-F238E27FC236}">
                <a16:creationId xmlns:a16="http://schemas.microsoft.com/office/drawing/2014/main" id="{1598F081-EF9E-4DA4-849B-804080C61760}"/>
              </a:ext>
            </a:extLst>
          </p:cNvPr>
          <p:cNvSpPr>
            <a:spLocks noGrp="1"/>
          </p:cNvSpPr>
          <p:nvPr>
            <p:ph type="body" idx="1"/>
          </p:nvPr>
        </p:nvSpPr>
        <p:spPr>
          <a:xfrm>
            <a:off x="3261422" y="4304051"/>
            <a:ext cx="5669156" cy="893100"/>
          </a:xfrm>
        </p:spPr>
        <p:txBody>
          <a:bodyPr/>
          <a:lstStyle/>
          <a:p>
            <a:r>
              <a:rPr lang="en-US" dirty="0"/>
              <a:t>DID THE VALUE OF THAT LAW DEGREE INCREASE?</a:t>
            </a:r>
          </a:p>
          <a:p>
            <a:r>
              <a:rPr lang="en-US" dirty="0"/>
              <a:t>As a lawyer, I can emphatically answer NO!!!</a:t>
            </a:r>
          </a:p>
        </p:txBody>
      </p:sp>
      <p:sp>
        <p:nvSpPr>
          <p:cNvPr id="6" name="TextBox 5">
            <a:extLst>
              <a:ext uri="{FF2B5EF4-FFF2-40B4-BE49-F238E27FC236}">
                <a16:creationId xmlns:a16="http://schemas.microsoft.com/office/drawing/2014/main" id="{9CBEE252-CCAC-42E0-9282-93A701F35B50}"/>
              </a:ext>
            </a:extLst>
          </p:cNvPr>
          <p:cNvSpPr txBox="1"/>
          <p:nvPr/>
        </p:nvSpPr>
        <p:spPr>
          <a:xfrm>
            <a:off x="3784665" y="1142341"/>
            <a:ext cx="4609322" cy="769441"/>
          </a:xfrm>
          <a:prstGeom prst="rect">
            <a:avLst/>
          </a:prstGeom>
          <a:noFill/>
        </p:spPr>
        <p:txBody>
          <a:bodyPr wrap="square" rtlCol="0">
            <a:spAutoFit/>
          </a:bodyPr>
          <a:lstStyle/>
          <a:p>
            <a:r>
              <a:rPr lang="en-US" sz="4400" b="1" i="1">
                <a:latin typeface="+mj-lt"/>
              </a:rPr>
              <a:t>TUITION INFLATION</a:t>
            </a:r>
            <a:endParaRPr lang="en-US" sz="4400" b="1" i="1" dirty="0">
              <a:latin typeface="+mj-lt"/>
            </a:endParaRPr>
          </a:p>
        </p:txBody>
      </p:sp>
    </p:spTree>
    <p:extLst>
      <p:ext uri="{BB962C8B-B14F-4D97-AF65-F5344CB8AC3E}">
        <p14:creationId xmlns:p14="http://schemas.microsoft.com/office/powerpoint/2010/main" val="136155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D3C77-E202-4E27-878D-689E29706CBE}"/>
              </a:ext>
            </a:extLst>
          </p:cNvPr>
          <p:cNvSpPr>
            <a:spLocks noGrp="1"/>
          </p:cNvSpPr>
          <p:nvPr>
            <p:ph type="title"/>
          </p:nvPr>
        </p:nvSpPr>
        <p:spPr>
          <a:xfrm>
            <a:off x="717124" y="2275280"/>
            <a:ext cx="3841989" cy="2456442"/>
          </a:xfrm>
        </p:spPr>
        <p:txBody>
          <a:bodyPr>
            <a:normAutofit fontScale="90000"/>
          </a:bodyPr>
          <a:lstStyle/>
          <a:p>
            <a:r>
              <a:rPr lang="en-US" sz="2800" dirty="0"/>
              <a:t>Whether bankruptcy laws change </a:t>
            </a:r>
            <a:br>
              <a:rPr lang="en-US" sz="2800" dirty="0"/>
            </a:br>
            <a:r>
              <a:rPr lang="en-US" sz="2800" dirty="0"/>
              <a:t>or remain the same – </a:t>
            </a:r>
            <a:br>
              <a:rPr lang="en-US" sz="2000" dirty="0"/>
            </a:br>
            <a:br>
              <a:rPr lang="en-US" sz="2000" dirty="0"/>
            </a:br>
            <a:br>
              <a:rPr lang="en-US" sz="2000" dirty="0"/>
            </a:br>
            <a:r>
              <a:rPr lang="en-US" sz="3100" b="1" dirty="0"/>
              <a:t>THAT 1.7 TRILLON DOLLARS IS NOT BEING REPAID</a:t>
            </a:r>
          </a:p>
        </p:txBody>
      </p:sp>
      <p:pic>
        <p:nvPicPr>
          <p:cNvPr id="8" name="Content Placeholder 7" descr="A large pile of money&#10;&#10;Description automatically generated with low confidence">
            <a:extLst>
              <a:ext uri="{FF2B5EF4-FFF2-40B4-BE49-F238E27FC236}">
                <a16:creationId xmlns:a16="http://schemas.microsoft.com/office/drawing/2014/main" id="{2E6249D2-1E5C-4852-830E-720F09F1A5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5649" y="1897020"/>
            <a:ext cx="4879032" cy="2741396"/>
          </a:xfrm>
        </p:spPr>
      </p:pic>
      <p:sp>
        <p:nvSpPr>
          <p:cNvPr id="6" name="TextBox 5">
            <a:extLst>
              <a:ext uri="{FF2B5EF4-FFF2-40B4-BE49-F238E27FC236}">
                <a16:creationId xmlns:a16="http://schemas.microsoft.com/office/drawing/2014/main" id="{2C10958C-A327-4FFA-9D90-3B0BC9099A03}"/>
              </a:ext>
            </a:extLst>
          </p:cNvPr>
          <p:cNvSpPr txBox="1"/>
          <p:nvPr/>
        </p:nvSpPr>
        <p:spPr>
          <a:xfrm>
            <a:off x="871514" y="1567394"/>
            <a:ext cx="3533211" cy="707886"/>
          </a:xfrm>
          <a:prstGeom prst="rect">
            <a:avLst/>
          </a:prstGeom>
          <a:noFill/>
        </p:spPr>
        <p:txBody>
          <a:bodyPr wrap="none" rtlCol="0">
            <a:spAutoFit/>
          </a:bodyPr>
          <a:lstStyle/>
          <a:p>
            <a:r>
              <a:rPr lang="en-US" sz="4000" dirty="0"/>
              <a:t>COMPASSION</a:t>
            </a:r>
          </a:p>
        </p:txBody>
      </p:sp>
    </p:spTree>
    <p:extLst>
      <p:ext uri="{BB962C8B-B14F-4D97-AF65-F5344CB8AC3E}">
        <p14:creationId xmlns:p14="http://schemas.microsoft.com/office/powerpoint/2010/main" val="211977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9BADA-37E1-43CA-A21E-42529B66AE8A}"/>
              </a:ext>
            </a:extLst>
          </p:cNvPr>
          <p:cNvSpPr>
            <a:spLocks noGrp="1"/>
          </p:cNvSpPr>
          <p:nvPr>
            <p:ph type="title"/>
          </p:nvPr>
        </p:nvSpPr>
        <p:spPr>
          <a:xfrm>
            <a:off x="3344214" y="1847460"/>
            <a:ext cx="5490224" cy="1660849"/>
          </a:xfrm>
        </p:spPr>
        <p:txBody>
          <a:bodyPr anchor="t">
            <a:noAutofit/>
          </a:bodyPr>
          <a:lstStyle/>
          <a:p>
            <a:r>
              <a:rPr lang="en-US" sz="2000" dirty="0">
                <a:latin typeface="+mn-lt"/>
              </a:rPr>
              <a:t>Many colleges effectively scammed student – and parents – and grandparents – into student loans. </a:t>
            </a:r>
            <a:br>
              <a:rPr lang="en-US" sz="2000" dirty="0">
                <a:latin typeface="+mn-lt"/>
              </a:rPr>
            </a:br>
            <a:br>
              <a:rPr lang="en-US" sz="2000" dirty="0">
                <a:latin typeface="+mn-lt"/>
              </a:rPr>
            </a:br>
            <a:r>
              <a:rPr lang="en-US" sz="2000" dirty="0">
                <a:latin typeface="+mn-lt"/>
              </a:rPr>
              <a:t>“Over a lifetime, the average college graduate makes a million dollars more than a non-graduate.”</a:t>
            </a:r>
            <a:br>
              <a:rPr lang="en-US" sz="2000" dirty="0">
                <a:latin typeface="+mn-lt"/>
              </a:rPr>
            </a:br>
            <a:r>
              <a:rPr lang="en-US" sz="2000" dirty="0">
                <a:latin typeface="+mn-lt"/>
              </a:rPr>
              <a:t>Have we all heard that one?</a:t>
            </a:r>
          </a:p>
        </p:txBody>
      </p:sp>
      <p:sp>
        <p:nvSpPr>
          <p:cNvPr id="5" name="Text Placeholder 4">
            <a:extLst>
              <a:ext uri="{FF2B5EF4-FFF2-40B4-BE49-F238E27FC236}">
                <a16:creationId xmlns:a16="http://schemas.microsoft.com/office/drawing/2014/main" id="{794E5384-50D6-4325-A297-7F0D70DC5A0A}"/>
              </a:ext>
            </a:extLst>
          </p:cNvPr>
          <p:cNvSpPr>
            <a:spLocks noGrp="1"/>
          </p:cNvSpPr>
          <p:nvPr>
            <p:ph type="body" idx="1"/>
          </p:nvPr>
        </p:nvSpPr>
        <p:spPr>
          <a:xfrm>
            <a:off x="3344213" y="4021493"/>
            <a:ext cx="5490223" cy="923731"/>
          </a:xfrm>
        </p:spPr>
        <p:txBody>
          <a:bodyPr>
            <a:noAutofit/>
          </a:bodyPr>
          <a:lstStyle/>
          <a:p>
            <a:r>
              <a:rPr lang="en-US" dirty="0"/>
              <a:t>Colleges – so far – have won lawsuits by grads who could NOT get the job they were told they would when they signed on the dotted line. </a:t>
            </a:r>
          </a:p>
        </p:txBody>
      </p:sp>
      <p:sp>
        <p:nvSpPr>
          <p:cNvPr id="6" name="TextBox 5">
            <a:extLst>
              <a:ext uri="{FF2B5EF4-FFF2-40B4-BE49-F238E27FC236}">
                <a16:creationId xmlns:a16="http://schemas.microsoft.com/office/drawing/2014/main" id="{BBE054EC-84F3-43B9-8D18-A05E90D2C137}"/>
              </a:ext>
            </a:extLst>
          </p:cNvPr>
          <p:cNvSpPr txBox="1"/>
          <p:nvPr/>
        </p:nvSpPr>
        <p:spPr>
          <a:xfrm>
            <a:off x="5001175" y="1161002"/>
            <a:ext cx="2176301" cy="830997"/>
          </a:xfrm>
          <a:prstGeom prst="rect">
            <a:avLst/>
          </a:prstGeom>
          <a:noFill/>
        </p:spPr>
        <p:txBody>
          <a:bodyPr wrap="none" rtlCol="0">
            <a:spAutoFit/>
          </a:bodyPr>
          <a:lstStyle/>
          <a:p>
            <a:r>
              <a:rPr lang="en-US" sz="4800" dirty="0"/>
              <a:t>FRAUD</a:t>
            </a:r>
          </a:p>
        </p:txBody>
      </p:sp>
      <p:sp>
        <p:nvSpPr>
          <p:cNvPr id="7" name="TextBox 6">
            <a:extLst>
              <a:ext uri="{FF2B5EF4-FFF2-40B4-BE49-F238E27FC236}">
                <a16:creationId xmlns:a16="http://schemas.microsoft.com/office/drawing/2014/main" id="{64736387-2849-48DC-AD3B-7E6ED567F004}"/>
              </a:ext>
            </a:extLst>
          </p:cNvPr>
          <p:cNvSpPr txBox="1"/>
          <p:nvPr/>
        </p:nvSpPr>
        <p:spPr>
          <a:xfrm>
            <a:off x="158619" y="5458408"/>
            <a:ext cx="5113176" cy="1200329"/>
          </a:xfrm>
          <a:prstGeom prst="rect">
            <a:avLst/>
          </a:prstGeom>
          <a:solidFill>
            <a:schemeClr val="accent1">
              <a:lumMod val="20000"/>
              <a:lumOff val="80000"/>
            </a:schemeClr>
          </a:solidFill>
        </p:spPr>
        <p:txBody>
          <a:bodyPr wrap="square" rtlCol="0">
            <a:spAutoFit/>
          </a:bodyPr>
          <a:lstStyle/>
          <a:p>
            <a:r>
              <a:rPr lang="en-US" dirty="0"/>
              <a:t>Generations have had no effective training in how to manage money. They certainly do not learn any lessons about over-borrowing from the Federal government.</a:t>
            </a:r>
          </a:p>
        </p:txBody>
      </p:sp>
      <p:sp>
        <p:nvSpPr>
          <p:cNvPr id="8" name="TextBox 7">
            <a:extLst>
              <a:ext uri="{FF2B5EF4-FFF2-40B4-BE49-F238E27FC236}">
                <a16:creationId xmlns:a16="http://schemas.microsoft.com/office/drawing/2014/main" id="{3DEF6AD8-984A-4FF4-B816-E5840076BD72}"/>
              </a:ext>
            </a:extLst>
          </p:cNvPr>
          <p:cNvSpPr txBox="1"/>
          <p:nvPr/>
        </p:nvSpPr>
        <p:spPr>
          <a:xfrm>
            <a:off x="6920206" y="5458408"/>
            <a:ext cx="5113175" cy="1200329"/>
          </a:xfrm>
          <a:prstGeom prst="rect">
            <a:avLst/>
          </a:prstGeom>
          <a:solidFill>
            <a:schemeClr val="accent1">
              <a:lumMod val="20000"/>
              <a:lumOff val="80000"/>
            </a:schemeClr>
          </a:solidFill>
        </p:spPr>
        <p:txBody>
          <a:bodyPr wrap="square" rtlCol="0">
            <a:spAutoFit/>
          </a:bodyPr>
          <a:lstStyle/>
          <a:p>
            <a:r>
              <a:rPr lang="en-US" dirty="0"/>
              <a:t>What is the point of denying a fresh start and a way out for those who are actual victims of this system that pays colleges, with no skin in the game, regardless of the value of the product?</a:t>
            </a:r>
          </a:p>
        </p:txBody>
      </p:sp>
    </p:spTree>
    <p:extLst>
      <p:ext uri="{BB962C8B-B14F-4D97-AF65-F5344CB8AC3E}">
        <p14:creationId xmlns:p14="http://schemas.microsoft.com/office/powerpoint/2010/main" val="380366823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1780</TotalTime>
  <Words>1270</Words>
  <Application>Microsoft Macintosh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Amasis MT Pro</vt:lpstr>
      <vt:lpstr>Amasis MT Pro Medium</vt:lpstr>
      <vt:lpstr>Arial</vt:lpstr>
      <vt:lpstr>Bierstadt</vt:lpstr>
      <vt:lpstr>Calibri Light</vt:lpstr>
      <vt:lpstr>Lato</vt:lpstr>
      <vt:lpstr>Rockwell</vt:lpstr>
      <vt:lpstr>Times New Roman</vt:lpstr>
      <vt:lpstr>Wingdings</vt:lpstr>
      <vt:lpstr>Atlas</vt:lpstr>
      <vt:lpstr>  IT’S TIME TO THINK OUTSIDE THE BOX!</vt:lpstr>
      <vt:lpstr>STUDENT LOAN  MESS TO DATE:</vt:lpstr>
      <vt:lpstr>FAIRNESS</vt:lpstr>
      <vt:lpstr>FAIRNESS  AND  COMPASSION</vt:lpstr>
      <vt:lpstr>What do we hear? </vt:lpstr>
      <vt:lpstr>INSTITUTIONAL DOLLARS</vt:lpstr>
      <vt:lpstr>In the  late 1980’s, it cost 16.5% of  median annual family income to attend a private law school.  Tough, but doable without borrowing  By 2013, that cost had risen to 53% of median annual family income – an increase of 8% annually.  And not doable. </vt:lpstr>
      <vt:lpstr>Whether bankruptcy laws change  or remain the same –    THAT 1.7 TRILLON DOLLARS IS NOT BEING REPAID</vt:lpstr>
      <vt:lpstr>Many colleges effectively scammed student – and parents – and grandparents – into student loans.   “Over a lifetime, the average college graduate makes a million dollars more than a non-graduate.” Have we all heard that one?</vt:lpstr>
      <vt:lpstr>Bankruptcy laws included means testing with the 2005 changes  Those who can afford to pay will not be getting bankruptcy relief</vt:lpstr>
      <vt:lpstr>FEDERAL GOVERNMENT EXITS THE STUDENT LOAN BUSINESS</vt:lpstr>
      <vt:lpstr>JANUARY 22, 2022  IS THE DATE THE PAUSE ENDS IT HAS BEEN REPEATEDLY EXTENDED AND THAT MAY HAPPEN AGAIN (NEW DEADLINE IS MAY 1) </vt:lpstr>
      <vt:lpstr>Sell the Federal  Government Student Load Portfolio  Bankruptcy Law Must Change First So That That Can Be Priced In On The Sale  This Actually Brings $ Into The Federal Government  The Loans Are On The Books As Assets  No Bank  Would Get Away With Listing This  Portfolio As An Asset</vt:lpstr>
      <vt:lpstr> WHO IS BENEFITING?   THE COLLEGES – ESPECIALLY ADMINISTRATORS</vt:lpstr>
      <vt:lpstr>THE PARENTS AND STUDENTS WHO ARE BORROWING AND PAYING TUITION ARE COVERING THE COST OF THE INSTITUTIONAL DOLLARS  WHICH THE COLLEGES ARE USING TO ADVANCE WOKE AGENDAS ON ADMISSIONS AND ACURRICULUM THAT INDOCTRINATES ANOTHER GENERATION AGAINST  AMERICAN VALUES</vt:lpstr>
      <vt:lpstr>Student Loan Debt CONSEQUENCES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TIME TO THINK OUTSIDE THE BOX!</dc:title>
  <dc:creator>Lisa Brown</dc:creator>
  <cp:lastModifiedBy>Microsoft Office User</cp:lastModifiedBy>
  <cp:revision>28</cp:revision>
  <cp:lastPrinted>2022-03-27T11:06:32Z</cp:lastPrinted>
  <dcterms:created xsi:type="dcterms:W3CDTF">2022-01-05T16:42:37Z</dcterms:created>
  <dcterms:modified xsi:type="dcterms:W3CDTF">2022-08-22T19:48:58Z</dcterms:modified>
</cp:coreProperties>
</file>